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8" r:id="rId2"/>
    <p:sldId id="259" r:id="rId3"/>
    <p:sldId id="277" r:id="rId4"/>
    <p:sldId id="279" r:id="rId5"/>
    <p:sldId id="278" r:id="rId6"/>
    <p:sldId id="295" r:id="rId7"/>
    <p:sldId id="300" r:id="rId8"/>
    <p:sldId id="282" r:id="rId9"/>
    <p:sldId id="281" r:id="rId10"/>
    <p:sldId id="280" r:id="rId11"/>
    <p:sldId id="285" r:id="rId12"/>
    <p:sldId id="301" r:id="rId13"/>
    <p:sldId id="283" r:id="rId14"/>
    <p:sldId id="290" r:id="rId15"/>
    <p:sldId id="293" r:id="rId16"/>
    <p:sldId id="287" r:id="rId17"/>
    <p:sldId id="288" r:id="rId18"/>
    <p:sldId id="302" r:id="rId19"/>
    <p:sldId id="296" r:id="rId20"/>
    <p:sldId id="294" r:id="rId21"/>
    <p:sldId id="286" r:id="rId22"/>
    <p:sldId id="303" r:id="rId23"/>
    <p:sldId id="297" r:id="rId24"/>
    <p:sldId id="298" r:id="rId25"/>
    <p:sldId id="299" r:id="rId26"/>
    <p:sldId id="260"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75C5264-74A6-4AD3-BBAE-2DEF47B0083B}" type="datetimeFigureOut">
              <a:rPr lang="en-US" smtClean="0"/>
              <a:t>3/29/2016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5A5FD29-9F4F-4A51-A36E-37369041E3FF}" type="slidenum">
              <a:rPr lang="en-US" smtClean="0"/>
              <a:t>‹#›</a:t>
            </a:fld>
            <a:endParaRPr lang="en-US"/>
          </a:p>
        </p:txBody>
      </p:sp>
    </p:spTree>
    <p:extLst>
      <p:ext uri="{BB962C8B-B14F-4D97-AF65-F5344CB8AC3E}">
        <p14:creationId xmlns:p14="http://schemas.microsoft.com/office/powerpoint/2010/main" val="3569054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A5FD29-9F4F-4A51-A36E-37369041E3FF}" type="slidenum">
              <a:rPr lang="en-US" smtClean="0"/>
              <a:t>21</a:t>
            </a:fld>
            <a:endParaRPr lang="en-US"/>
          </a:p>
        </p:txBody>
      </p:sp>
    </p:spTree>
    <p:extLst>
      <p:ext uri="{BB962C8B-B14F-4D97-AF65-F5344CB8AC3E}">
        <p14:creationId xmlns:p14="http://schemas.microsoft.com/office/powerpoint/2010/main" val="3484863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A5FD29-9F4F-4A51-A36E-37369041E3FF}" type="slidenum">
              <a:rPr lang="en-US" smtClean="0"/>
              <a:t>22</a:t>
            </a:fld>
            <a:endParaRPr lang="en-US"/>
          </a:p>
        </p:txBody>
      </p:sp>
    </p:spTree>
    <p:extLst>
      <p:ext uri="{BB962C8B-B14F-4D97-AF65-F5344CB8AC3E}">
        <p14:creationId xmlns:p14="http://schemas.microsoft.com/office/powerpoint/2010/main" val="3484863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78C399-55C0-4E81-BFCB-56A109CAB514}" type="datetimeFigureOut">
              <a:rPr lang="en-US" smtClean="0"/>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8BF55-8FF2-46C8-A1F7-0E203504420A}" type="slidenum">
              <a:rPr lang="en-US" smtClean="0"/>
              <a:t>‹#›</a:t>
            </a:fld>
            <a:endParaRPr lang="en-US"/>
          </a:p>
        </p:txBody>
      </p:sp>
    </p:spTree>
    <p:extLst>
      <p:ext uri="{BB962C8B-B14F-4D97-AF65-F5344CB8AC3E}">
        <p14:creationId xmlns:p14="http://schemas.microsoft.com/office/powerpoint/2010/main" val="18409171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78C399-55C0-4E81-BFCB-56A109CAB514}" type="datetimeFigureOut">
              <a:rPr lang="en-US" smtClean="0"/>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8BF55-8FF2-46C8-A1F7-0E203504420A}" type="slidenum">
              <a:rPr lang="en-US" smtClean="0"/>
              <a:t>‹#›</a:t>
            </a:fld>
            <a:endParaRPr lang="en-US"/>
          </a:p>
        </p:txBody>
      </p:sp>
    </p:spTree>
    <p:extLst>
      <p:ext uri="{BB962C8B-B14F-4D97-AF65-F5344CB8AC3E}">
        <p14:creationId xmlns:p14="http://schemas.microsoft.com/office/powerpoint/2010/main" val="95284964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78C399-55C0-4E81-BFCB-56A109CAB514}" type="datetimeFigureOut">
              <a:rPr lang="en-US" smtClean="0"/>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8BF55-8FF2-46C8-A1F7-0E203504420A}" type="slidenum">
              <a:rPr lang="en-US" smtClean="0"/>
              <a:t>‹#›</a:t>
            </a:fld>
            <a:endParaRPr lang="en-US"/>
          </a:p>
        </p:txBody>
      </p:sp>
    </p:spTree>
    <p:extLst>
      <p:ext uri="{BB962C8B-B14F-4D97-AF65-F5344CB8AC3E}">
        <p14:creationId xmlns:p14="http://schemas.microsoft.com/office/powerpoint/2010/main" val="391773459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78C399-55C0-4E81-BFCB-56A109CAB514}" type="datetimeFigureOut">
              <a:rPr lang="en-US" smtClean="0"/>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8BF55-8FF2-46C8-A1F7-0E203504420A}" type="slidenum">
              <a:rPr lang="en-US" smtClean="0"/>
              <a:t>‹#›</a:t>
            </a:fld>
            <a:endParaRPr lang="en-US"/>
          </a:p>
        </p:txBody>
      </p:sp>
    </p:spTree>
    <p:extLst>
      <p:ext uri="{BB962C8B-B14F-4D97-AF65-F5344CB8AC3E}">
        <p14:creationId xmlns:p14="http://schemas.microsoft.com/office/powerpoint/2010/main" val="177474718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78C399-55C0-4E81-BFCB-56A109CAB514}" type="datetimeFigureOut">
              <a:rPr lang="en-US" smtClean="0"/>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8BF55-8FF2-46C8-A1F7-0E203504420A}" type="slidenum">
              <a:rPr lang="en-US" smtClean="0"/>
              <a:t>‹#›</a:t>
            </a:fld>
            <a:endParaRPr lang="en-US"/>
          </a:p>
        </p:txBody>
      </p:sp>
    </p:spTree>
    <p:extLst>
      <p:ext uri="{BB962C8B-B14F-4D97-AF65-F5344CB8AC3E}">
        <p14:creationId xmlns:p14="http://schemas.microsoft.com/office/powerpoint/2010/main" val="227833663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78C399-55C0-4E81-BFCB-56A109CAB514}" type="datetimeFigureOut">
              <a:rPr lang="en-US" smtClean="0"/>
              <a:t>3/29/2016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8BF55-8FF2-46C8-A1F7-0E203504420A}" type="slidenum">
              <a:rPr lang="en-US" smtClean="0"/>
              <a:t>‹#›</a:t>
            </a:fld>
            <a:endParaRPr lang="en-US"/>
          </a:p>
        </p:txBody>
      </p:sp>
    </p:spTree>
    <p:extLst>
      <p:ext uri="{BB962C8B-B14F-4D97-AF65-F5344CB8AC3E}">
        <p14:creationId xmlns:p14="http://schemas.microsoft.com/office/powerpoint/2010/main" val="51447276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78C399-55C0-4E81-BFCB-56A109CAB514}" type="datetimeFigureOut">
              <a:rPr lang="en-US" smtClean="0"/>
              <a:t>3/29/2016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38BF55-8FF2-46C8-A1F7-0E203504420A}" type="slidenum">
              <a:rPr lang="en-US" smtClean="0"/>
              <a:t>‹#›</a:t>
            </a:fld>
            <a:endParaRPr lang="en-US"/>
          </a:p>
        </p:txBody>
      </p:sp>
    </p:spTree>
    <p:extLst>
      <p:ext uri="{BB962C8B-B14F-4D97-AF65-F5344CB8AC3E}">
        <p14:creationId xmlns:p14="http://schemas.microsoft.com/office/powerpoint/2010/main" val="169953371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78C399-55C0-4E81-BFCB-56A109CAB514}" type="datetimeFigureOut">
              <a:rPr lang="en-US" smtClean="0"/>
              <a:t>3/29/2016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38BF55-8FF2-46C8-A1F7-0E203504420A}" type="slidenum">
              <a:rPr lang="en-US" smtClean="0"/>
              <a:t>‹#›</a:t>
            </a:fld>
            <a:endParaRPr lang="en-US"/>
          </a:p>
        </p:txBody>
      </p:sp>
    </p:spTree>
    <p:extLst>
      <p:ext uri="{BB962C8B-B14F-4D97-AF65-F5344CB8AC3E}">
        <p14:creationId xmlns:p14="http://schemas.microsoft.com/office/powerpoint/2010/main" val="29131050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8C399-55C0-4E81-BFCB-56A109CAB514}" type="datetimeFigureOut">
              <a:rPr lang="en-US" smtClean="0"/>
              <a:t>3/29/2016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38BF55-8FF2-46C8-A1F7-0E203504420A}" type="slidenum">
              <a:rPr lang="en-US" smtClean="0"/>
              <a:t>‹#›</a:t>
            </a:fld>
            <a:endParaRPr lang="en-US"/>
          </a:p>
        </p:txBody>
      </p:sp>
    </p:spTree>
    <p:extLst>
      <p:ext uri="{BB962C8B-B14F-4D97-AF65-F5344CB8AC3E}">
        <p14:creationId xmlns:p14="http://schemas.microsoft.com/office/powerpoint/2010/main" val="121401752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78C399-55C0-4E81-BFCB-56A109CAB514}" type="datetimeFigureOut">
              <a:rPr lang="en-US" smtClean="0"/>
              <a:t>3/29/2016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8BF55-8FF2-46C8-A1F7-0E203504420A}" type="slidenum">
              <a:rPr lang="en-US" smtClean="0"/>
              <a:t>‹#›</a:t>
            </a:fld>
            <a:endParaRPr lang="en-US"/>
          </a:p>
        </p:txBody>
      </p:sp>
    </p:spTree>
    <p:extLst>
      <p:ext uri="{BB962C8B-B14F-4D97-AF65-F5344CB8AC3E}">
        <p14:creationId xmlns:p14="http://schemas.microsoft.com/office/powerpoint/2010/main" val="366978746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78C399-55C0-4E81-BFCB-56A109CAB514}" type="datetimeFigureOut">
              <a:rPr lang="en-US" smtClean="0"/>
              <a:t>3/29/2016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8BF55-8FF2-46C8-A1F7-0E203504420A}" type="slidenum">
              <a:rPr lang="en-US" smtClean="0"/>
              <a:t>‹#›</a:t>
            </a:fld>
            <a:endParaRPr lang="en-US"/>
          </a:p>
        </p:txBody>
      </p:sp>
    </p:spTree>
    <p:extLst>
      <p:ext uri="{BB962C8B-B14F-4D97-AF65-F5344CB8AC3E}">
        <p14:creationId xmlns:p14="http://schemas.microsoft.com/office/powerpoint/2010/main" val="281221746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78C399-55C0-4E81-BFCB-56A109CAB514}" type="datetimeFigureOut">
              <a:rPr lang="en-US" smtClean="0"/>
              <a:t>3/29/2016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38BF55-8FF2-46C8-A1F7-0E203504420A}" type="slidenum">
              <a:rPr lang="en-US" smtClean="0"/>
              <a:t>‹#›</a:t>
            </a:fld>
            <a:endParaRPr lang="en-US"/>
          </a:p>
        </p:txBody>
      </p:sp>
    </p:spTree>
    <p:extLst>
      <p:ext uri="{BB962C8B-B14F-4D97-AF65-F5344CB8AC3E}">
        <p14:creationId xmlns:p14="http://schemas.microsoft.com/office/powerpoint/2010/main" val="3409001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cid:image002.png@01D11301.DD7F2F5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pecialed.about.com/od/iep/a/accomod.htm"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pecialed.about.com/cs/idea/a/faq1.htm" TargetMode="External"/><Relationship Id="rId5" Type="http://schemas.openxmlformats.org/officeDocument/2006/relationships/image" Target="../media/image17.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pptbackgrounds.net/uploads/the-lion-king-powerpoint-templa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427"/>
            <a:ext cx="9144000" cy="70086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6000" y="457200"/>
            <a:ext cx="5562600" cy="1754326"/>
          </a:xfrm>
          <a:prstGeom prst="rect">
            <a:avLst/>
          </a:prstGeom>
          <a:noFill/>
          <a:effectLst>
            <a:glow rad="228600">
              <a:schemeClr val="accent4">
                <a:satMod val="175000"/>
                <a:alpha val="40000"/>
              </a:schemeClr>
            </a:glow>
          </a:effectLst>
        </p:spPr>
        <p:txBody>
          <a:bodyPr wrap="square" rtlCol="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Golden Valley </a:t>
            </a:r>
          </a:p>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Lions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ndParaRPr>
          </a:p>
        </p:txBody>
      </p:sp>
    </p:spTree>
    <p:extLst>
      <p:ext uri="{BB962C8B-B14F-4D97-AF65-F5344CB8AC3E}">
        <p14:creationId xmlns:p14="http://schemas.microsoft.com/office/powerpoint/2010/main" val="1908199223"/>
      </p:ext>
    </p:extLst>
  </p:cSld>
  <p:clrMapOvr>
    <a:masterClrMapping/>
  </p:clrMapOvr>
  <mc:AlternateContent xmlns:mc="http://schemas.openxmlformats.org/markup-compatibility/2006" xmlns:p14="http://schemas.microsoft.com/office/powerpoint/2010/main">
    <mc:Choice Requires="p14">
      <p:transition p14:dur="10" advClick="0">
        <p:sndAc>
          <p:stSnd>
            <p:snd r:embed="rId2" name="Roaring Lion-SoundBible.com-527774719.wav"/>
          </p:stSnd>
        </p:sndAc>
      </p:transition>
    </mc:Choice>
    <mc:Fallback xmlns="">
      <p:transition advClick="0">
        <p:sndAc>
          <p:stSnd>
            <p:snd r:embed="rId4" name="Roaring Lion-SoundBible.com-527774719.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ndezine.com/powerpoint/freebackground/templates/t_ind_281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0"/>
            <a:ext cx="9220324" cy="6781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057400" y="2438400"/>
            <a:ext cx="5181600" cy="1446550"/>
          </a:xfrm>
          <a:prstGeom prst="rect">
            <a:avLst/>
          </a:prstGeom>
        </p:spPr>
        <p:txBody>
          <a:bodyPr wrap="square">
            <a:spAutoFit/>
          </a:bodyPr>
          <a:lstStyle/>
          <a:p>
            <a:pPr lvl="0" algn="ctr" fontAlgn="base">
              <a:spcBef>
                <a:spcPct val="0"/>
              </a:spcBef>
              <a:spcAft>
                <a:spcPct val="0"/>
              </a:spcAft>
            </a:pPr>
            <a:r>
              <a:rPr kumimoji="0" lang="en-US" altLang="en-US" sz="4400" b="1" i="1" u="none" strike="noStrike" cap="none" normalizeH="0" baseline="0" dirty="0" smtClean="0">
                <a:ln>
                  <a:noFill/>
                </a:ln>
                <a:solidFill>
                  <a:srgbClr val="FFFF00"/>
                </a:solidFill>
                <a:effectLst/>
                <a:latin typeface="Times New Roman" pitchFamily="18" charset="0"/>
                <a:cs typeface="Times New Roman" pitchFamily="18" charset="0"/>
              </a:rPr>
              <a:t>How is </a:t>
            </a:r>
            <a:r>
              <a:rPr lang="en-US" altLang="en-US" sz="4400" b="1" i="1" dirty="0" smtClean="0">
                <a:solidFill>
                  <a:srgbClr val="FFFF00"/>
                </a:solidFill>
                <a:latin typeface="Times New Roman" pitchFamily="18" charset="0"/>
                <a:cs typeface="Times New Roman" pitchFamily="18" charset="0"/>
              </a:rPr>
              <a:t>Golden Valley </a:t>
            </a:r>
            <a:r>
              <a:rPr kumimoji="0" lang="en-US" altLang="en-US" sz="4400" b="1" i="1" u="none" strike="noStrike" cap="none" normalizeH="0" dirty="0" smtClean="0">
                <a:ln>
                  <a:noFill/>
                </a:ln>
                <a:solidFill>
                  <a:srgbClr val="FFFF00"/>
                </a:solidFill>
                <a:effectLst/>
                <a:latin typeface="Times New Roman" pitchFamily="18" charset="0"/>
                <a:cs typeface="Times New Roman" pitchFamily="18" charset="0"/>
              </a:rPr>
              <a:t>School</a:t>
            </a:r>
            <a:r>
              <a:rPr kumimoji="0" lang="en-US" altLang="en-US" sz="4400" b="1" i="1" u="none" strike="noStrike" cap="none" normalizeH="0" baseline="0" dirty="0" smtClean="0">
                <a:ln>
                  <a:noFill/>
                </a:ln>
                <a:solidFill>
                  <a:srgbClr val="FFFF00"/>
                </a:solidFill>
                <a:effectLst/>
                <a:latin typeface="Times New Roman" pitchFamily="18" charset="0"/>
                <a:cs typeface="Times New Roman" pitchFamily="18" charset="0"/>
              </a:rPr>
              <a:t> using </a:t>
            </a:r>
            <a:r>
              <a:rPr kumimoji="0" lang="en-US" altLang="en-US" sz="4400" b="1" i="1" u="none" strike="noStrike" cap="none" normalizeH="0" baseline="0" dirty="0" err="1" smtClean="0">
                <a:ln>
                  <a:noFill/>
                </a:ln>
                <a:solidFill>
                  <a:srgbClr val="FFFF00"/>
                </a:solidFill>
                <a:effectLst/>
                <a:latin typeface="Times New Roman" pitchFamily="18" charset="0"/>
                <a:cs typeface="Times New Roman" pitchFamily="18" charset="0"/>
              </a:rPr>
              <a:t>PBIS</a:t>
            </a:r>
            <a:r>
              <a:rPr kumimoji="0" lang="en-US" altLang="en-US" sz="4400" b="1" i="1" u="none" strike="noStrike" cap="none" normalizeH="0" baseline="0" dirty="0" smtClean="0">
                <a:ln>
                  <a:noFill/>
                </a:ln>
                <a:solidFill>
                  <a:srgbClr val="FFFF00"/>
                </a:solidFill>
                <a:effectLst/>
                <a:latin typeface="Times New Roman" pitchFamily="18" charset="0"/>
                <a:cs typeface="Times New Roman" pitchFamily="18" charset="0"/>
              </a:rPr>
              <a:t>?</a:t>
            </a:r>
            <a:endParaRPr kumimoji="0" lang="en-US" altLang="en-US" sz="4400" b="0" i="0" u="none" strike="noStrike" cap="none" normalizeH="0" baseline="0" dirty="0" smtClean="0">
              <a:ln>
                <a:noFill/>
              </a:ln>
              <a:solidFill>
                <a:srgbClr val="FFFF00"/>
              </a:solidFill>
              <a:effectLst/>
            </a:endParaRPr>
          </a:p>
        </p:txBody>
      </p:sp>
    </p:spTree>
    <p:extLst>
      <p:ext uri="{BB962C8B-B14F-4D97-AF65-F5344CB8AC3E}">
        <p14:creationId xmlns:p14="http://schemas.microsoft.com/office/powerpoint/2010/main" val="246886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ndezine.com/powerpoint/freebackground/templates/t_ind_281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92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448270"/>
            <a:ext cx="3810000" cy="923330"/>
          </a:xfrm>
          <a:prstGeom prst="rect">
            <a:avLst/>
          </a:prstGeom>
          <a:noFill/>
        </p:spPr>
        <p:txBody>
          <a:bodyPr wrap="square" rtlCol="0">
            <a:spAutoFit/>
          </a:bodyPr>
          <a:lstStyle/>
          <a:p>
            <a:r>
              <a:rPr lang="en-US" sz="5400" dirty="0" smtClean="0">
                <a:solidFill>
                  <a:srgbClr val="FFFF00"/>
                </a:solidFill>
              </a:rPr>
              <a:t>Tier 1</a:t>
            </a:r>
            <a:endParaRPr lang="en-US" sz="5400" dirty="0">
              <a:solidFill>
                <a:srgbClr val="FFFF00"/>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84285"/>
            <a:ext cx="3935866"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257800" y="5410199"/>
            <a:ext cx="3009900" cy="1323439"/>
          </a:xfrm>
          <a:prstGeom prst="rect">
            <a:avLst/>
          </a:prstGeom>
          <a:noFill/>
        </p:spPr>
        <p:txBody>
          <a:bodyPr wrap="square" rtlCol="0">
            <a:spAutoFit/>
          </a:bodyPr>
          <a:lstStyle/>
          <a:p>
            <a:r>
              <a:rPr lang="en-US" sz="4000" b="1" dirty="0" smtClean="0">
                <a:solidFill>
                  <a:srgbClr val="FFFF00"/>
                </a:solidFill>
                <a:effectLst>
                  <a:reflection blurRad="6350" stA="60000" endA="900" endPos="58000" dir="5400000" sy="-100000" algn="bl" rotWithShape="0"/>
                </a:effectLst>
              </a:rPr>
              <a:t>Parent Newsletters </a:t>
            </a:r>
            <a:endParaRPr lang="en-US" sz="4000" b="1" dirty="0">
              <a:solidFill>
                <a:srgbClr val="FFFF00"/>
              </a:solidFill>
              <a:effectLst>
                <a:reflection blurRad="6350" stA="60000" endA="900" endPos="58000" dir="5400000" sy="-100000" algn="bl" rotWithShape="0"/>
              </a:effectLst>
            </a:endParaRPr>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529" t="18281" r="16421" b="4961"/>
          <a:stretch/>
        </p:blipFill>
        <p:spPr bwMode="auto">
          <a:xfrm>
            <a:off x="88710" y="3804270"/>
            <a:ext cx="4585647" cy="2866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85800" y="2447849"/>
            <a:ext cx="3200400" cy="1323439"/>
          </a:xfrm>
          <a:prstGeom prst="rect">
            <a:avLst/>
          </a:prstGeom>
          <a:noFill/>
        </p:spPr>
        <p:txBody>
          <a:bodyPr wrap="square" rtlCol="0">
            <a:spAutoFit/>
          </a:bodyPr>
          <a:lstStyle/>
          <a:p>
            <a:r>
              <a:rPr lang="en-US" sz="4000" dirty="0" smtClean="0">
                <a:solidFill>
                  <a:srgbClr val="FFFF00"/>
                </a:solidFill>
                <a:effectLst>
                  <a:outerShdw blurRad="60007" dist="310007" dir="7680000" sy="30000" kx="1300200" algn="ctr" rotWithShape="0">
                    <a:prstClr val="black">
                      <a:alpha val="32000"/>
                    </a:prstClr>
                  </a:outerShdw>
                </a:effectLst>
              </a:rPr>
              <a:t>Golden Valley Website</a:t>
            </a:r>
            <a:endParaRPr lang="en-US" sz="4000" dirty="0">
              <a:solidFill>
                <a:srgbClr val="FFFF00"/>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32498052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ndezine.com/powerpoint/freebackground/templates/t_ind_281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2" y="-4094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81200" y="-2275"/>
            <a:ext cx="3810000" cy="923330"/>
          </a:xfrm>
          <a:prstGeom prst="rect">
            <a:avLst/>
          </a:prstGeom>
          <a:noFill/>
        </p:spPr>
        <p:txBody>
          <a:bodyPr wrap="square" rtlCol="0">
            <a:spAutoFit/>
          </a:bodyPr>
          <a:lstStyle/>
          <a:p>
            <a:pPr algn="ctr"/>
            <a:r>
              <a:rPr lang="en-US" sz="5400" dirty="0" smtClean="0">
                <a:solidFill>
                  <a:srgbClr val="FFFF00"/>
                </a:solidFill>
              </a:rPr>
              <a:t>Tier 1</a:t>
            </a:r>
            <a:endParaRPr lang="en-US" sz="5400" dirty="0">
              <a:solidFill>
                <a:srgbClr val="FFFF00"/>
              </a:solidFill>
            </a:endParaRPr>
          </a:p>
        </p:txBody>
      </p:sp>
      <p:sp>
        <p:nvSpPr>
          <p:cNvPr id="7" name="TextBox 6"/>
          <p:cNvSpPr txBox="1"/>
          <p:nvPr/>
        </p:nvSpPr>
        <p:spPr>
          <a:xfrm rot="20533308">
            <a:off x="5589594" y="5198356"/>
            <a:ext cx="3352800" cy="1200329"/>
          </a:xfrm>
          <a:prstGeom prst="rect">
            <a:avLst/>
          </a:prstGeom>
          <a:noFill/>
        </p:spPr>
        <p:txBody>
          <a:bodyPr wrap="square" rtlCol="0">
            <a:spAutoFit/>
          </a:bodyPr>
          <a:lstStyle/>
          <a:p>
            <a:r>
              <a:rPr lang="en-US" sz="3600" dirty="0" smtClean="0">
                <a:solidFill>
                  <a:srgbClr val="FFFF00"/>
                </a:solidFill>
                <a:effectLst>
                  <a:outerShdw blurRad="60007" dist="310007" dir="7680000" sy="30000" kx="1300200" algn="ctr" rotWithShape="0">
                    <a:prstClr val="black">
                      <a:alpha val="32000"/>
                    </a:prstClr>
                  </a:outerShdw>
                </a:effectLst>
              </a:rPr>
              <a:t>Daily Morning Announcements</a:t>
            </a:r>
            <a:endParaRPr lang="en-US" sz="3600" dirty="0">
              <a:solidFill>
                <a:srgbClr val="FFFF00"/>
              </a:solidFill>
              <a:effectLst>
                <a:outerShdw blurRad="60007" dist="310007" dir="7680000" sy="30000" kx="1300200" algn="ctr" rotWithShape="0">
                  <a:prstClr val="black">
                    <a:alpha val="32000"/>
                  </a:prstClr>
                </a:outerShdw>
              </a:effectLst>
            </a:endParaRPr>
          </a:p>
        </p:txBody>
      </p:sp>
      <p:pic>
        <p:nvPicPr>
          <p:cNvPr id="1026" name="Picture 2" descr="C:\Users\LELopez.COJUSD\Pictures\2016-03-23 announcement\announcement 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70511">
            <a:off x="5124324" y="181369"/>
            <a:ext cx="3398836" cy="480663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87990" y="6028553"/>
            <a:ext cx="3200400" cy="646331"/>
          </a:xfrm>
          <a:prstGeom prst="rect">
            <a:avLst/>
          </a:prstGeom>
          <a:noFill/>
        </p:spPr>
        <p:txBody>
          <a:bodyPr wrap="square" rtlCol="0">
            <a:spAutoFit/>
          </a:bodyPr>
          <a:lstStyle/>
          <a:p>
            <a:r>
              <a:rPr lang="en-US" sz="3600" dirty="0" smtClean="0">
                <a:solidFill>
                  <a:srgbClr val="FFFF00"/>
                </a:solidFill>
                <a:effectLst>
                  <a:outerShdw blurRad="60007" dist="310007" dir="7680000" sy="30000" kx="1300200" algn="ctr" rotWithShape="0">
                    <a:prstClr val="black">
                      <a:alpha val="32000"/>
                    </a:prstClr>
                  </a:outerShdw>
                </a:effectLst>
              </a:rPr>
              <a:t>Friday Focus</a:t>
            </a:r>
            <a:endParaRPr lang="en-US" sz="3600" dirty="0">
              <a:solidFill>
                <a:srgbClr val="FFFF00"/>
              </a:solidFill>
              <a:effectLst>
                <a:outerShdw blurRad="60007" dist="310007" dir="7680000" sy="30000" kx="1300200" algn="ctr" rotWithShape="0">
                  <a:prstClr val="black">
                    <a:alpha val="32000"/>
                  </a:prstClr>
                </a:outerShdw>
              </a:effectLst>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889701">
            <a:off x="963124" y="407177"/>
            <a:ext cx="2450131" cy="5427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6580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ndezine.com/powerpoint/freebackground/templates/t_ind_281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22" y="11723"/>
            <a:ext cx="9215821" cy="68510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95400" y="389002"/>
            <a:ext cx="6248400" cy="769441"/>
          </a:xfrm>
          <a:prstGeom prst="rect">
            <a:avLst/>
          </a:prstGeom>
        </p:spPr>
        <p:txBody>
          <a:bodyPr wrap="square">
            <a:spAutoFit/>
          </a:bodyPr>
          <a:lstStyle/>
          <a:p>
            <a:r>
              <a:rPr lang="en-US" altLang="en-US" sz="4400" b="1" dirty="0" err="1" smtClean="0">
                <a:solidFill>
                  <a:srgbClr val="FFFF00"/>
                </a:solidFill>
                <a:latin typeface="Calibri" pitchFamily="34" charset="0"/>
              </a:rPr>
              <a:t>PBIS</a:t>
            </a:r>
            <a:r>
              <a:rPr lang="en-US" altLang="en-US" sz="4400" b="1" dirty="0" smtClean="0">
                <a:solidFill>
                  <a:srgbClr val="FFFF00"/>
                </a:solidFill>
                <a:latin typeface="Calibri" pitchFamily="34" charset="0"/>
              </a:rPr>
              <a:t> </a:t>
            </a:r>
            <a:r>
              <a:rPr lang="en-US" altLang="en-US" sz="4400" b="1" dirty="0" err="1" smtClean="0">
                <a:solidFill>
                  <a:srgbClr val="FFFF00"/>
                </a:solidFill>
                <a:latin typeface="Calibri" pitchFamily="34" charset="0"/>
              </a:rPr>
              <a:t>PAWSOME</a:t>
            </a:r>
            <a:r>
              <a:rPr lang="en-US" altLang="en-US" sz="4400" b="1" dirty="0" smtClean="0">
                <a:solidFill>
                  <a:srgbClr val="FFFF00"/>
                </a:solidFill>
                <a:latin typeface="Calibri" pitchFamily="34" charset="0"/>
              </a:rPr>
              <a:t> TICKETS</a:t>
            </a:r>
            <a:endParaRPr lang="en-US" sz="4400" dirty="0">
              <a:solidFill>
                <a:srgbClr val="FFFF00"/>
              </a:solidFill>
            </a:endParaRPr>
          </a:p>
        </p:txBody>
      </p:sp>
      <p:pic>
        <p:nvPicPr>
          <p:cNvPr id="6146" name="Picture 2" descr="C:\Users\LELopez.COJUSD\AppData\Local\Microsoft\Windows\Temporary Internet Files\Content.Outlook\G1PIMONJ\IMG_019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6385" y="1752600"/>
            <a:ext cx="3200400" cy="24003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LELopez.COJUSD\AppData\Local\Microsoft\Windows\Temporary Internet Files\Content.Outlook\G1PIMONJ\IMG_019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352800"/>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734641" y="4800600"/>
            <a:ext cx="2275759" cy="369332"/>
          </a:xfrm>
          <a:prstGeom prst="rect">
            <a:avLst/>
          </a:prstGeom>
          <a:noFill/>
        </p:spPr>
        <p:txBody>
          <a:bodyPr wrap="square" rtlCol="0">
            <a:spAutoFit/>
          </a:bodyPr>
          <a:lstStyle/>
          <a:p>
            <a:endParaRPr lang="en-US" dirty="0"/>
          </a:p>
        </p:txBody>
      </p:sp>
      <p:sp>
        <p:nvSpPr>
          <p:cNvPr id="8" name="TextBox 7"/>
          <p:cNvSpPr txBox="1"/>
          <p:nvPr/>
        </p:nvSpPr>
        <p:spPr>
          <a:xfrm>
            <a:off x="1752600" y="1567934"/>
            <a:ext cx="2275759" cy="369332"/>
          </a:xfrm>
          <a:prstGeom prst="rect">
            <a:avLst/>
          </a:prstGeom>
          <a:noFill/>
        </p:spPr>
        <p:txBody>
          <a:bodyPr wrap="square" rtlCol="0">
            <a:spAutoFit/>
          </a:bodyPr>
          <a:lstStyle/>
          <a:p>
            <a:endParaRPr lang="en-US" dirty="0"/>
          </a:p>
        </p:txBody>
      </p:sp>
      <p:sp>
        <p:nvSpPr>
          <p:cNvPr id="4" name="TextBox 3"/>
          <p:cNvSpPr txBox="1"/>
          <p:nvPr/>
        </p:nvSpPr>
        <p:spPr>
          <a:xfrm>
            <a:off x="4953000" y="4648200"/>
            <a:ext cx="3048000" cy="923330"/>
          </a:xfrm>
          <a:prstGeom prst="rect">
            <a:avLst/>
          </a:prstGeom>
          <a:noFill/>
        </p:spPr>
        <p:txBody>
          <a:bodyPr wrap="square" rtlCol="0">
            <a:spAutoFit/>
          </a:bodyPr>
          <a:lstStyle/>
          <a:p>
            <a:r>
              <a:rPr lang="en-US" dirty="0" smtClean="0"/>
              <a:t>Yellow Tickets are placed in a drawing every Friday for a chance to win popcorn </a:t>
            </a:r>
            <a:endParaRPr lang="en-US" dirty="0"/>
          </a:p>
        </p:txBody>
      </p:sp>
      <p:sp>
        <p:nvSpPr>
          <p:cNvPr id="5" name="TextBox 4"/>
          <p:cNvSpPr txBox="1"/>
          <p:nvPr/>
        </p:nvSpPr>
        <p:spPr>
          <a:xfrm>
            <a:off x="675559" y="1676399"/>
            <a:ext cx="3591641" cy="1200329"/>
          </a:xfrm>
          <a:prstGeom prst="rect">
            <a:avLst/>
          </a:prstGeom>
          <a:noFill/>
        </p:spPr>
        <p:txBody>
          <a:bodyPr wrap="square" rtlCol="0">
            <a:spAutoFit/>
          </a:bodyPr>
          <a:lstStyle/>
          <a:p>
            <a:r>
              <a:rPr lang="en-US" dirty="0" smtClean="0"/>
              <a:t>White tickets are given by teachers. After 20-30 tickets (depending on grades) the students are awarded pins for their lanyards</a:t>
            </a:r>
            <a:endParaRPr lang="en-US" dirty="0"/>
          </a:p>
        </p:txBody>
      </p:sp>
    </p:spTree>
    <p:extLst>
      <p:ext uri="{BB962C8B-B14F-4D97-AF65-F5344CB8AC3E}">
        <p14:creationId xmlns:p14="http://schemas.microsoft.com/office/powerpoint/2010/main" val="34467623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ndezine.com/powerpoint/freebackground/templates/t_ind_281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6" y="-30162"/>
            <a:ext cx="9144000" cy="688816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07542" y="4599218"/>
            <a:ext cx="4553234" cy="584775"/>
          </a:xfrm>
          <a:prstGeom prst="rect">
            <a:avLst/>
          </a:prstGeom>
        </p:spPr>
        <p:txBody>
          <a:bodyPr wrap="none">
            <a:spAutoFit/>
          </a:bodyPr>
          <a:lstStyle/>
          <a:p>
            <a:r>
              <a:rPr lang="en-US" sz="3200" b="1" dirty="0" smtClean="0">
                <a:solidFill>
                  <a:srgbClr val="FFFF00"/>
                </a:solidFill>
              </a:rPr>
              <a:t>Lion Staff Weekly Bulletin</a:t>
            </a:r>
            <a:endParaRPr lang="en-US" sz="3200" b="1" dirty="0">
              <a:solidFill>
                <a:srgbClr val="FFFF00"/>
              </a:solidFill>
            </a:endParaRPr>
          </a:p>
        </p:txBody>
      </p:sp>
      <p:sp>
        <p:nvSpPr>
          <p:cNvPr id="4" name="Rectangle 3"/>
          <p:cNvSpPr/>
          <p:nvPr/>
        </p:nvSpPr>
        <p:spPr>
          <a:xfrm>
            <a:off x="222913" y="381000"/>
            <a:ext cx="4572000" cy="1754326"/>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all" spc="0" normalizeH="0" baseline="0" noProof="0" dirty="0" smtClean="0">
                <a:ln>
                  <a:noFill/>
                </a:ln>
                <a:solidFill>
                  <a:srgbClr val="FFFF00"/>
                </a:solidFill>
                <a:effectLst>
                  <a:reflection blurRad="12700" stA="48000" endA="300" endPos="55000" dir="5400000" sy="-90000" algn="bl" rotWithShape="0"/>
                </a:effectLst>
                <a:uLnTx/>
                <a:uFillTx/>
                <a:latin typeface="Franklin Gothic Medium"/>
                <a:ea typeface="+mj-ea"/>
                <a:cs typeface="+mj-cs"/>
              </a:rPr>
              <a:t>lions Parent Monthly Calendars</a:t>
            </a:r>
            <a:endParaRPr kumimoji="0" lang="en-US" sz="1800" b="0" i="0" u="none" strike="noStrike" kern="0" cap="none" spc="0" normalizeH="0" baseline="0" noProof="0" dirty="0" smtClean="0">
              <a:ln>
                <a:noFill/>
              </a:ln>
              <a:solidFill>
                <a:srgbClr val="FFFF00"/>
              </a:solidFill>
              <a:effectLst/>
              <a:uLnTx/>
              <a:uFillTx/>
            </a:endParaRPr>
          </a:p>
        </p:txBody>
      </p:sp>
      <p:pic>
        <p:nvPicPr>
          <p:cNvPr id="921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685800"/>
            <a:ext cx="2794377" cy="3517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LELopez.COJUSD\Pictures\2016-01-14 calendar\calendar 001.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873908" y="2000014"/>
            <a:ext cx="2747987"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7562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ndezine.com/powerpoint/freebackground/templates/t_ind_281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923"/>
            <a:ext cx="9172608" cy="68989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7700" y="930407"/>
            <a:ext cx="3810000" cy="923330"/>
          </a:xfrm>
          <a:prstGeom prst="rect">
            <a:avLst/>
          </a:prstGeom>
          <a:noFill/>
        </p:spPr>
        <p:txBody>
          <a:bodyPr wrap="square" rtlCol="0">
            <a:spAutoFit/>
          </a:bodyPr>
          <a:lstStyle/>
          <a:p>
            <a:r>
              <a:rPr lang="en-US" sz="5400" dirty="0" smtClean="0">
                <a:solidFill>
                  <a:srgbClr val="FFFF00"/>
                </a:solidFill>
              </a:rPr>
              <a:t>Second Step </a:t>
            </a:r>
            <a:endParaRPr lang="en-US" sz="5400" dirty="0">
              <a:solidFill>
                <a:srgbClr val="FFFF00"/>
              </a:solidFill>
            </a:endParaRPr>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0195"/>
            <a:ext cx="3505200" cy="5433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6" descr="&lt;i&gt;Second Step&lt;/i&gt; Certifica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853737"/>
            <a:ext cx="4343400" cy="30998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51279" y="152400"/>
            <a:ext cx="3886200" cy="769441"/>
          </a:xfrm>
          <a:prstGeom prst="rect">
            <a:avLst/>
          </a:prstGeom>
          <a:noFill/>
        </p:spPr>
        <p:txBody>
          <a:bodyPr wrap="square" rtlCol="0">
            <a:spAutoFit/>
          </a:bodyPr>
          <a:lstStyle/>
          <a:p>
            <a:pPr algn="ctr"/>
            <a:r>
              <a:rPr lang="en-US" sz="4400" b="1" dirty="0" smtClean="0">
                <a:solidFill>
                  <a:srgbClr val="FFFF00"/>
                </a:solidFill>
                <a:latin typeface="+mj-lt"/>
              </a:rPr>
              <a:t>Tier 2</a:t>
            </a:r>
            <a:endParaRPr lang="en-US" sz="4400" b="1" dirty="0">
              <a:solidFill>
                <a:srgbClr val="FFFF00"/>
              </a:solidFill>
              <a:latin typeface="+mj-lt"/>
            </a:endParaRPr>
          </a:p>
        </p:txBody>
      </p:sp>
      <p:sp>
        <p:nvSpPr>
          <p:cNvPr id="2" name="TextBox 1"/>
          <p:cNvSpPr txBox="1"/>
          <p:nvPr/>
        </p:nvSpPr>
        <p:spPr>
          <a:xfrm>
            <a:off x="18197" y="4953610"/>
            <a:ext cx="6042546" cy="1985159"/>
          </a:xfrm>
          <a:prstGeom prst="rect">
            <a:avLst/>
          </a:prstGeom>
          <a:noFill/>
        </p:spPr>
        <p:txBody>
          <a:bodyPr wrap="square" rtlCol="0">
            <a:spAutoFit/>
          </a:bodyPr>
          <a:lstStyle/>
          <a:p>
            <a:r>
              <a:rPr lang="en-US" sz="1500" dirty="0" smtClean="0"/>
              <a:t>Second </a:t>
            </a:r>
            <a:r>
              <a:rPr lang="en-US" sz="1500" dirty="0"/>
              <a:t>Step program is a 22 week session program designed to teach children how to understand and manage their emotions, control their reactions, be aware of others’ feelings, and have the skills to problem-solve and make responsible decisions. Each lesson consists of a Warm up, Introduction, Story and Discussion, Skill Practice and Wrap up.  Second step is broken down into four units of learning consisting of Skills for Learning, Empathy, Emotion Management, and Problem Solving. </a:t>
            </a:r>
            <a:r>
              <a:rPr lang="en-US" dirty="0"/>
              <a:t/>
            </a:r>
            <a:br>
              <a:rPr lang="en-US" dirty="0"/>
            </a:br>
            <a:endParaRPr lang="en-US" dirty="0"/>
          </a:p>
        </p:txBody>
      </p:sp>
    </p:spTree>
    <p:extLst>
      <p:ext uri="{BB962C8B-B14F-4D97-AF65-F5344CB8AC3E}">
        <p14:creationId xmlns:p14="http://schemas.microsoft.com/office/powerpoint/2010/main" val="10756788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ndezine.com/powerpoint/freebackground/templates/t_ind_281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8"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24874" y="179055"/>
            <a:ext cx="4647426" cy="584775"/>
          </a:xfrm>
          <a:prstGeom prst="rect">
            <a:avLst/>
          </a:prstGeom>
        </p:spPr>
        <p:txBody>
          <a:bodyPr wrap="none">
            <a:spAutoFit/>
          </a:bodyPr>
          <a:lstStyle/>
          <a:p>
            <a:r>
              <a:rPr lang="en-US" sz="3200" b="1" dirty="0" smtClean="0">
                <a:solidFill>
                  <a:srgbClr val="FFFF00"/>
                </a:solidFill>
                <a:latin typeface="Calibri" pitchFamily="34" charset="0"/>
              </a:rPr>
              <a:t>Lion Check In - Check Out</a:t>
            </a:r>
            <a:endParaRPr lang="en-US" sz="3200" dirty="0">
              <a:solidFill>
                <a:srgbClr val="FFFF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733143434"/>
              </p:ext>
            </p:extLst>
          </p:nvPr>
        </p:nvGraphicFramePr>
        <p:xfrm>
          <a:off x="609600" y="1453488"/>
          <a:ext cx="2067560" cy="4758902"/>
        </p:xfrm>
        <a:graphic>
          <a:graphicData uri="http://schemas.openxmlformats.org/drawingml/2006/table">
            <a:tbl>
              <a:tblPr firstRow="1" firstCol="1" bandRow="1"/>
              <a:tblGrid>
                <a:gridCol w="924560"/>
                <a:gridCol w="1143000"/>
              </a:tblGrid>
              <a:tr h="1642160">
                <a:tc>
                  <a:txBody>
                    <a:bodyPr/>
                    <a:lstStyle/>
                    <a:p>
                      <a:pPr marL="0" marR="0">
                        <a:lnSpc>
                          <a:spcPct val="115000"/>
                        </a:lnSpc>
                        <a:spcBef>
                          <a:spcPts val="0"/>
                        </a:spcBef>
                        <a:spcAft>
                          <a:spcPts val="0"/>
                        </a:spcAft>
                      </a:pPr>
                      <a:r>
                        <a:rPr lang="en-US" sz="800" b="1" dirty="0">
                          <a:effectLst/>
                          <a:latin typeface="Calibri"/>
                          <a:ea typeface="Calibri"/>
                          <a:cs typeface="Times New Roman"/>
                        </a:rPr>
                        <a:t>BLOCK 1</a:t>
                      </a:r>
                      <a:endParaRPr lang="en-US" sz="8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libri"/>
                          <a:ea typeface="Calibri"/>
                          <a:cs typeface="Times New Roman"/>
                        </a:rPr>
                        <a:t> </a:t>
                      </a:r>
                      <a:endParaRPr lang="en-US" sz="8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libri"/>
                          <a:ea typeface="Calibri"/>
                          <a:cs typeface="Times New Roman"/>
                        </a:rPr>
                        <a:t>ELA</a:t>
                      </a:r>
                      <a:endParaRPr lang="en-US" sz="8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libri"/>
                          <a:ea typeface="Calibri"/>
                          <a:cs typeface="Times New Roman"/>
                        </a:rPr>
                        <a:t> </a:t>
                      </a:r>
                      <a:endParaRPr lang="en-US" sz="8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libri"/>
                          <a:ea typeface="Calibri"/>
                          <a:cs typeface="Times New Roman"/>
                        </a:rPr>
                        <a:t>Reading Groups</a:t>
                      </a:r>
                      <a:endParaRPr lang="en-US" sz="8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libri"/>
                          <a:ea typeface="Calibri"/>
                          <a:cs typeface="Times New Roman"/>
                        </a:rPr>
                        <a:t> </a:t>
                      </a:r>
                      <a:endParaRPr lang="en-US" sz="8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libri"/>
                          <a:ea typeface="Calibri"/>
                          <a:cs typeface="Times New Roman"/>
                        </a:rPr>
                        <a:t> </a:t>
                      </a:r>
                      <a:endParaRPr lang="en-US" sz="8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libri"/>
                          <a:ea typeface="Calibri"/>
                          <a:cs typeface="Times New Roman"/>
                        </a:rPr>
                        <a:t> </a:t>
                      </a:r>
                      <a:endParaRPr lang="en-US" sz="8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libri"/>
                          <a:ea typeface="Calibri"/>
                          <a:cs typeface="Times New Roman"/>
                        </a:rPr>
                        <a:t> </a:t>
                      </a:r>
                      <a:endParaRPr lang="en-US" sz="800" dirty="0">
                        <a:effectLst/>
                        <a:latin typeface="Calibri"/>
                        <a:ea typeface="Calibri"/>
                        <a:cs typeface="Times New Roman"/>
                      </a:endParaRPr>
                    </a:p>
                  </a:txBody>
                  <a:tcPr marL="51936" marR="51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dirty="0">
                          <a:effectLst/>
                          <a:latin typeface="Calibri"/>
                          <a:ea typeface="Calibri"/>
                          <a:cs typeface="Times New Roman"/>
                        </a:rPr>
                        <a:t> </a:t>
                      </a:r>
                      <a:endParaRPr lang="en-US" sz="8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libri"/>
                          <a:ea typeface="Calibri"/>
                          <a:cs typeface="Times New Roman"/>
                        </a:rPr>
                        <a:t> </a:t>
                      </a:r>
                      <a:endParaRPr lang="en-US" sz="800" dirty="0">
                        <a:effectLst/>
                        <a:latin typeface="Calibri"/>
                        <a:ea typeface="Calibri"/>
                        <a:cs typeface="Times New Roman"/>
                      </a:endParaRPr>
                    </a:p>
                    <a:p>
                      <a:pPr marL="0" marR="0" algn="ctr">
                        <a:lnSpc>
                          <a:spcPct val="115000"/>
                        </a:lnSpc>
                        <a:spcBef>
                          <a:spcPts val="0"/>
                        </a:spcBef>
                        <a:spcAft>
                          <a:spcPts val="0"/>
                        </a:spcAft>
                      </a:pPr>
                      <a:r>
                        <a:rPr lang="en-US" sz="800" b="1" dirty="0">
                          <a:effectLst/>
                          <a:latin typeface="Calibri"/>
                          <a:ea typeface="Calibri"/>
                          <a:cs typeface="Times New Roman"/>
                        </a:rPr>
                        <a:t>1        2        3</a:t>
                      </a:r>
                      <a:endParaRPr lang="en-US" sz="800" dirty="0">
                        <a:effectLst/>
                        <a:latin typeface="Calibri"/>
                        <a:ea typeface="Calibri"/>
                        <a:cs typeface="Times New Roman"/>
                      </a:endParaRPr>
                    </a:p>
                    <a:p>
                      <a:pPr marL="0" marR="0" algn="ctr">
                        <a:lnSpc>
                          <a:spcPct val="115000"/>
                        </a:lnSpc>
                        <a:spcBef>
                          <a:spcPts val="0"/>
                        </a:spcBef>
                        <a:spcAft>
                          <a:spcPts val="0"/>
                        </a:spcAft>
                      </a:pPr>
                      <a:r>
                        <a:rPr lang="en-US" sz="800" b="1" dirty="0">
                          <a:effectLst/>
                          <a:latin typeface="Calibri"/>
                          <a:ea typeface="Calibri"/>
                          <a:cs typeface="Times New Roman"/>
                        </a:rPr>
                        <a:t> </a:t>
                      </a:r>
                      <a:endParaRPr lang="en-US" sz="800" dirty="0">
                        <a:effectLst/>
                        <a:latin typeface="Calibri"/>
                        <a:ea typeface="Calibri"/>
                        <a:cs typeface="Times New Roman"/>
                      </a:endParaRPr>
                    </a:p>
                    <a:p>
                      <a:pPr marL="0" marR="0" algn="ctr">
                        <a:lnSpc>
                          <a:spcPct val="115000"/>
                        </a:lnSpc>
                        <a:spcBef>
                          <a:spcPts val="0"/>
                        </a:spcBef>
                        <a:spcAft>
                          <a:spcPts val="0"/>
                        </a:spcAft>
                      </a:pPr>
                      <a:r>
                        <a:rPr lang="en-US" sz="800" b="1" dirty="0">
                          <a:effectLst/>
                          <a:latin typeface="Calibri"/>
                          <a:ea typeface="Calibri"/>
                          <a:cs typeface="Times New Roman"/>
                        </a:rPr>
                        <a:t>1        2        3</a:t>
                      </a:r>
                      <a:endParaRPr lang="en-US" sz="800" dirty="0">
                        <a:effectLst/>
                        <a:latin typeface="Calibri"/>
                        <a:ea typeface="Calibri"/>
                        <a:cs typeface="Times New Roman"/>
                      </a:endParaRPr>
                    </a:p>
                    <a:p>
                      <a:pPr marL="0" marR="0" algn="ctr">
                        <a:lnSpc>
                          <a:spcPct val="115000"/>
                        </a:lnSpc>
                        <a:spcBef>
                          <a:spcPts val="0"/>
                        </a:spcBef>
                        <a:spcAft>
                          <a:spcPts val="0"/>
                        </a:spcAft>
                      </a:pPr>
                      <a:r>
                        <a:rPr lang="en-US" sz="800" b="1" dirty="0">
                          <a:effectLst/>
                          <a:latin typeface="Calibri"/>
                          <a:ea typeface="Calibri"/>
                          <a:cs typeface="Times New Roman"/>
                        </a:rPr>
                        <a:t> </a:t>
                      </a:r>
                      <a:endParaRPr lang="en-US" sz="800" dirty="0">
                        <a:effectLst/>
                        <a:latin typeface="Calibri"/>
                        <a:ea typeface="Calibri"/>
                        <a:cs typeface="Times New Roman"/>
                      </a:endParaRPr>
                    </a:p>
                    <a:p>
                      <a:pPr marL="0" marR="0" algn="ctr">
                        <a:lnSpc>
                          <a:spcPct val="115000"/>
                        </a:lnSpc>
                        <a:spcBef>
                          <a:spcPts val="0"/>
                        </a:spcBef>
                        <a:spcAft>
                          <a:spcPts val="0"/>
                        </a:spcAft>
                      </a:pPr>
                      <a:r>
                        <a:rPr lang="en-US" sz="800" b="1" dirty="0">
                          <a:effectLst/>
                          <a:latin typeface="Calibri"/>
                          <a:ea typeface="Calibri"/>
                          <a:cs typeface="Times New Roman"/>
                        </a:rPr>
                        <a:t>(circle one)</a:t>
                      </a:r>
                      <a:endParaRPr lang="en-US" sz="8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libri"/>
                          <a:ea typeface="Calibri"/>
                          <a:cs typeface="Times New Roman"/>
                        </a:rPr>
                        <a:t> </a:t>
                      </a:r>
                      <a:endParaRPr lang="en-US" sz="800" dirty="0">
                        <a:effectLst/>
                        <a:latin typeface="Calibri"/>
                        <a:ea typeface="Calibri"/>
                        <a:cs typeface="Times New Roman"/>
                      </a:endParaRPr>
                    </a:p>
                    <a:p>
                      <a:pPr marL="0" marR="0" algn="ctr">
                        <a:lnSpc>
                          <a:spcPct val="115000"/>
                        </a:lnSpc>
                        <a:spcBef>
                          <a:spcPts val="0"/>
                        </a:spcBef>
                        <a:spcAft>
                          <a:spcPts val="0"/>
                        </a:spcAft>
                      </a:pPr>
                      <a:r>
                        <a:rPr lang="en-US" sz="800" b="1" dirty="0">
                          <a:effectLst/>
                          <a:latin typeface="Calibri"/>
                          <a:ea typeface="Calibri"/>
                          <a:cs typeface="Times New Roman"/>
                        </a:rPr>
                        <a:t>Signature</a:t>
                      </a:r>
                      <a:endParaRPr lang="en-US" sz="800" dirty="0">
                        <a:effectLst/>
                        <a:latin typeface="Calibri"/>
                        <a:ea typeface="Calibri"/>
                        <a:cs typeface="Times New Roman"/>
                      </a:endParaRPr>
                    </a:p>
                  </a:txBody>
                  <a:tcPr marL="51936" marR="51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8914">
                <a:tc>
                  <a:txBody>
                    <a:bodyPr/>
                    <a:lstStyle/>
                    <a:p>
                      <a:pPr marL="0" marR="0">
                        <a:lnSpc>
                          <a:spcPct val="115000"/>
                        </a:lnSpc>
                        <a:spcBef>
                          <a:spcPts val="0"/>
                        </a:spcBef>
                        <a:spcAft>
                          <a:spcPts val="0"/>
                        </a:spcAft>
                      </a:pPr>
                      <a:r>
                        <a:rPr lang="en-US" sz="800" b="1" dirty="0">
                          <a:effectLst/>
                          <a:latin typeface="Calibri"/>
                          <a:ea typeface="Calibri"/>
                          <a:cs typeface="Times New Roman"/>
                        </a:rPr>
                        <a:t>BLOCK 2</a:t>
                      </a:r>
                      <a:endParaRPr lang="en-US" sz="8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libri"/>
                          <a:ea typeface="Calibri"/>
                          <a:cs typeface="Times New Roman"/>
                        </a:rPr>
                        <a:t> </a:t>
                      </a:r>
                      <a:endParaRPr lang="en-US" sz="8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libri"/>
                          <a:ea typeface="Calibri"/>
                          <a:cs typeface="Times New Roman"/>
                        </a:rPr>
                        <a:t>MATH</a:t>
                      </a:r>
                      <a:endParaRPr lang="en-US" sz="800" dirty="0">
                        <a:effectLst/>
                        <a:latin typeface="Calibri"/>
                        <a:ea typeface="Calibri"/>
                        <a:cs typeface="Times New Roman"/>
                      </a:endParaRPr>
                    </a:p>
                  </a:txBody>
                  <a:tcPr marL="51936" marR="51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effectLst/>
                          <a:latin typeface="Calibri"/>
                          <a:ea typeface="Calibri"/>
                          <a:cs typeface="Times New Roman"/>
                        </a:rPr>
                        <a:t> </a:t>
                      </a:r>
                      <a:endParaRPr lang="en-US" sz="800" dirty="0">
                        <a:effectLst/>
                        <a:latin typeface="Calibri"/>
                        <a:ea typeface="Calibri"/>
                        <a:cs typeface="Times New Roman"/>
                      </a:endParaRPr>
                    </a:p>
                    <a:p>
                      <a:pPr marL="0" marR="0" algn="ctr">
                        <a:lnSpc>
                          <a:spcPct val="115000"/>
                        </a:lnSpc>
                        <a:spcBef>
                          <a:spcPts val="0"/>
                        </a:spcBef>
                        <a:spcAft>
                          <a:spcPts val="0"/>
                        </a:spcAft>
                      </a:pPr>
                      <a:r>
                        <a:rPr lang="en-US" sz="800" b="1" dirty="0">
                          <a:effectLst/>
                          <a:latin typeface="Calibri"/>
                          <a:ea typeface="Calibri"/>
                          <a:cs typeface="Times New Roman"/>
                        </a:rPr>
                        <a:t>1        2        3</a:t>
                      </a:r>
                      <a:endParaRPr lang="en-US" sz="800" dirty="0">
                        <a:effectLst/>
                        <a:latin typeface="Calibri"/>
                        <a:ea typeface="Calibri"/>
                        <a:cs typeface="Times New Roman"/>
                      </a:endParaRPr>
                    </a:p>
                    <a:p>
                      <a:pPr marL="0" marR="0" algn="ctr">
                        <a:lnSpc>
                          <a:spcPct val="115000"/>
                        </a:lnSpc>
                        <a:spcBef>
                          <a:spcPts val="0"/>
                        </a:spcBef>
                        <a:spcAft>
                          <a:spcPts val="0"/>
                        </a:spcAft>
                      </a:pPr>
                      <a:r>
                        <a:rPr lang="en-US" sz="800" b="1" dirty="0">
                          <a:effectLst/>
                          <a:latin typeface="Calibri"/>
                          <a:ea typeface="Calibri"/>
                          <a:cs typeface="Times New Roman"/>
                        </a:rPr>
                        <a:t> </a:t>
                      </a:r>
                      <a:endParaRPr lang="en-US" sz="800" dirty="0">
                        <a:effectLst/>
                        <a:latin typeface="Calibri"/>
                        <a:ea typeface="Calibri"/>
                        <a:cs typeface="Times New Roman"/>
                      </a:endParaRPr>
                    </a:p>
                    <a:p>
                      <a:pPr marL="0" marR="0" algn="ctr">
                        <a:lnSpc>
                          <a:spcPct val="115000"/>
                        </a:lnSpc>
                        <a:spcBef>
                          <a:spcPts val="0"/>
                        </a:spcBef>
                        <a:spcAft>
                          <a:spcPts val="0"/>
                        </a:spcAft>
                      </a:pPr>
                      <a:r>
                        <a:rPr lang="en-US" sz="800" b="1" dirty="0">
                          <a:effectLst/>
                          <a:latin typeface="Calibri"/>
                          <a:ea typeface="Calibri"/>
                          <a:cs typeface="Times New Roman"/>
                        </a:rPr>
                        <a:t>(circle one)</a:t>
                      </a:r>
                      <a:endParaRPr lang="en-US" sz="800" dirty="0">
                        <a:effectLst/>
                        <a:latin typeface="Calibri"/>
                        <a:ea typeface="Calibri"/>
                        <a:cs typeface="Times New Roman"/>
                      </a:endParaRPr>
                    </a:p>
                    <a:p>
                      <a:pPr marL="0" marR="0" algn="ctr">
                        <a:lnSpc>
                          <a:spcPct val="115000"/>
                        </a:lnSpc>
                        <a:spcBef>
                          <a:spcPts val="0"/>
                        </a:spcBef>
                        <a:spcAft>
                          <a:spcPts val="0"/>
                        </a:spcAft>
                      </a:pPr>
                      <a:r>
                        <a:rPr lang="en-US" sz="800" b="1" dirty="0">
                          <a:effectLst/>
                          <a:latin typeface="Calibri"/>
                          <a:ea typeface="Calibri"/>
                          <a:cs typeface="Times New Roman"/>
                        </a:rPr>
                        <a:t> </a:t>
                      </a:r>
                      <a:endParaRPr lang="en-US" sz="8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libri"/>
                          <a:ea typeface="Calibri"/>
                          <a:cs typeface="Times New Roman"/>
                        </a:rPr>
                        <a:t> </a:t>
                      </a:r>
                      <a:endParaRPr lang="en-US" sz="800" dirty="0">
                        <a:effectLst/>
                        <a:latin typeface="Calibri"/>
                        <a:ea typeface="Calibri"/>
                        <a:cs typeface="Times New Roman"/>
                      </a:endParaRPr>
                    </a:p>
                    <a:p>
                      <a:pPr marL="0" marR="0" algn="ctr">
                        <a:lnSpc>
                          <a:spcPct val="115000"/>
                        </a:lnSpc>
                        <a:spcBef>
                          <a:spcPts val="0"/>
                        </a:spcBef>
                        <a:spcAft>
                          <a:spcPts val="0"/>
                        </a:spcAft>
                      </a:pPr>
                      <a:r>
                        <a:rPr lang="en-US" sz="800" b="1" dirty="0">
                          <a:effectLst/>
                          <a:latin typeface="Calibri"/>
                          <a:ea typeface="Calibri"/>
                          <a:cs typeface="Times New Roman"/>
                        </a:rPr>
                        <a:t>Signature</a:t>
                      </a:r>
                      <a:endParaRPr lang="en-US" sz="800" dirty="0">
                        <a:effectLst/>
                        <a:latin typeface="Calibri"/>
                        <a:ea typeface="Calibri"/>
                        <a:cs typeface="Times New Roman"/>
                      </a:endParaRPr>
                    </a:p>
                  </a:txBody>
                  <a:tcPr marL="51936" marR="51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8914">
                <a:tc>
                  <a:txBody>
                    <a:bodyPr/>
                    <a:lstStyle/>
                    <a:p>
                      <a:pPr marL="0" marR="0">
                        <a:lnSpc>
                          <a:spcPct val="115000"/>
                        </a:lnSpc>
                        <a:spcBef>
                          <a:spcPts val="0"/>
                        </a:spcBef>
                        <a:spcAft>
                          <a:spcPts val="0"/>
                        </a:spcAft>
                      </a:pPr>
                      <a:r>
                        <a:rPr lang="en-US" sz="800" b="1">
                          <a:effectLst/>
                          <a:latin typeface="Calibri"/>
                          <a:ea typeface="Calibri"/>
                          <a:cs typeface="Times New Roman"/>
                        </a:rPr>
                        <a:t> </a:t>
                      </a:r>
                      <a:endParaRPr lang="en-US" sz="800">
                        <a:effectLst/>
                        <a:latin typeface="Calibri"/>
                        <a:ea typeface="Calibri"/>
                        <a:cs typeface="Times New Roman"/>
                      </a:endParaRPr>
                    </a:p>
                    <a:p>
                      <a:pPr marL="0" marR="0">
                        <a:lnSpc>
                          <a:spcPct val="115000"/>
                        </a:lnSpc>
                        <a:spcBef>
                          <a:spcPts val="0"/>
                        </a:spcBef>
                        <a:spcAft>
                          <a:spcPts val="0"/>
                        </a:spcAft>
                      </a:pPr>
                      <a:r>
                        <a:rPr lang="en-US" sz="800" b="1">
                          <a:effectLst/>
                          <a:latin typeface="Calibri"/>
                          <a:ea typeface="Calibri"/>
                          <a:cs typeface="Times New Roman"/>
                        </a:rPr>
                        <a:t>BLOCK 2</a:t>
                      </a:r>
                      <a:endParaRPr lang="en-US" sz="800">
                        <a:effectLst/>
                        <a:latin typeface="Calibri"/>
                        <a:ea typeface="Calibri"/>
                        <a:cs typeface="Times New Roman"/>
                      </a:endParaRPr>
                    </a:p>
                    <a:p>
                      <a:pPr marL="0" marR="0">
                        <a:lnSpc>
                          <a:spcPct val="115000"/>
                        </a:lnSpc>
                        <a:spcBef>
                          <a:spcPts val="0"/>
                        </a:spcBef>
                        <a:spcAft>
                          <a:spcPts val="0"/>
                        </a:spcAft>
                      </a:pPr>
                      <a:r>
                        <a:rPr lang="en-US" sz="800" b="1">
                          <a:effectLst/>
                          <a:latin typeface="Calibri"/>
                          <a:ea typeface="Calibri"/>
                          <a:cs typeface="Times New Roman"/>
                        </a:rPr>
                        <a:t>(after lunch)</a:t>
                      </a:r>
                      <a:endParaRPr lang="en-US" sz="800">
                        <a:effectLst/>
                        <a:latin typeface="Calibri"/>
                        <a:ea typeface="Calibri"/>
                        <a:cs typeface="Times New Roman"/>
                      </a:endParaRPr>
                    </a:p>
                    <a:p>
                      <a:pPr marL="0" marR="0">
                        <a:lnSpc>
                          <a:spcPct val="115000"/>
                        </a:lnSpc>
                        <a:spcBef>
                          <a:spcPts val="0"/>
                        </a:spcBef>
                        <a:spcAft>
                          <a:spcPts val="0"/>
                        </a:spcAft>
                      </a:pPr>
                      <a:r>
                        <a:rPr lang="en-US" sz="800" b="1">
                          <a:effectLst/>
                          <a:latin typeface="Calibri"/>
                          <a:ea typeface="Calibri"/>
                          <a:cs typeface="Times New Roman"/>
                        </a:rPr>
                        <a:t> </a:t>
                      </a:r>
                      <a:endParaRPr lang="en-US" sz="800">
                        <a:effectLst/>
                        <a:latin typeface="Calibri"/>
                        <a:ea typeface="Calibri"/>
                        <a:cs typeface="Times New Roman"/>
                      </a:endParaRPr>
                    </a:p>
                    <a:p>
                      <a:pPr marL="0" marR="0">
                        <a:lnSpc>
                          <a:spcPct val="115000"/>
                        </a:lnSpc>
                        <a:spcBef>
                          <a:spcPts val="0"/>
                        </a:spcBef>
                        <a:spcAft>
                          <a:spcPts val="0"/>
                        </a:spcAft>
                      </a:pPr>
                      <a:r>
                        <a:rPr lang="en-US" sz="800" b="1">
                          <a:effectLst/>
                          <a:latin typeface="Calibri"/>
                          <a:ea typeface="Calibri"/>
                          <a:cs typeface="Times New Roman"/>
                        </a:rPr>
                        <a:t> </a:t>
                      </a:r>
                      <a:endParaRPr lang="en-US" sz="800">
                        <a:effectLst/>
                        <a:latin typeface="Calibri"/>
                        <a:ea typeface="Calibri"/>
                        <a:cs typeface="Times New Roman"/>
                      </a:endParaRPr>
                    </a:p>
                    <a:p>
                      <a:pPr marL="0" marR="0">
                        <a:lnSpc>
                          <a:spcPct val="115000"/>
                        </a:lnSpc>
                        <a:spcBef>
                          <a:spcPts val="0"/>
                        </a:spcBef>
                        <a:spcAft>
                          <a:spcPts val="0"/>
                        </a:spcAft>
                      </a:pPr>
                      <a:r>
                        <a:rPr lang="en-US" sz="800" b="1">
                          <a:effectLst/>
                          <a:latin typeface="Calibri"/>
                          <a:ea typeface="Calibri"/>
                          <a:cs typeface="Times New Roman"/>
                        </a:rPr>
                        <a:t> </a:t>
                      </a:r>
                      <a:endParaRPr lang="en-US" sz="800">
                        <a:effectLst/>
                        <a:latin typeface="Calibri"/>
                        <a:ea typeface="Calibri"/>
                        <a:cs typeface="Times New Roman"/>
                      </a:endParaRPr>
                    </a:p>
                    <a:p>
                      <a:pPr marL="0" marR="0">
                        <a:lnSpc>
                          <a:spcPct val="115000"/>
                        </a:lnSpc>
                        <a:spcBef>
                          <a:spcPts val="0"/>
                        </a:spcBef>
                        <a:spcAft>
                          <a:spcPts val="0"/>
                        </a:spcAft>
                      </a:pPr>
                      <a:r>
                        <a:rPr lang="en-US" sz="800" b="1">
                          <a:effectLst/>
                          <a:latin typeface="Calibri"/>
                          <a:ea typeface="Calibri"/>
                          <a:cs typeface="Times New Roman"/>
                        </a:rPr>
                        <a:t> </a:t>
                      </a:r>
                      <a:endParaRPr lang="en-US" sz="800">
                        <a:effectLst/>
                        <a:latin typeface="Calibri"/>
                        <a:ea typeface="Calibri"/>
                        <a:cs typeface="Times New Roman"/>
                      </a:endParaRPr>
                    </a:p>
                  </a:txBody>
                  <a:tcPr marL="51936" marR="51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a:effectLst/>
                          <a:latin typeface="Calibri"/>
                          <a:ea typeface="Calibri"/>
                          <a:cs typeface="Times New Roman"/>
                        </a:rPr>
                        <a:t> </a:t>
                      </a:r>
                      <a:endParaRPr lang="en-US" sz="800">
                        <a:effectLst/>
                        <a:latin typeface="Calibri"/>
                        <a:ea typeface="Calibri"/>
                        <a:cs typeface="Times New Roman"/>
                      </a:endParaRPr>
                    </a:p>
                    <a:p>
                      <a:pPr marL="0" marR="0" algn="ctr">
                        <a:lnSpc>
                          <a:spcPct val="115000"/>
                        </a:lnSpc>
                        <a:spcBef>
                          <a:spcPts val="0"/>
                        </a:spcBef>
                        <a:spcAft>
                          <a:spcPts val="0"/>
                        </a:spcAft>
                      </a:pPr>
                      <a:r>
                        <a:rPr lang="en-US" sz="800" b="1">
                          <a:effectLst/>
                          <a:latin typeface="Calibri"/>
                          <a:ea typeface="Calibri"/>
                          <a:cs typeface="Times New Roman"/>
                        </a:rPr>
                        <a:t>1        2        3</a:t>
                      </a:r>
                      <a:endParaRPr lang="en-US" sz="800">
                        <a:effectLst/>
                        <a:latin typeface="Calibri"/>
                        <a:ea typeface="Calibri"/>
                        <a:cs typeface="Times New Roman"/>
                      </a:endParaRPr>
                    </a:p>
                    <a:p>
                      <a:pPr marL="0" marR="0" algn="ctr">
                        <a:lnSpc>
                          <a:spcPct val="115000"/>
                        </a:lnSpc>
                        <a:spcBef>
                          <a:spcPts val="0"/>
                        </a:spcBef>
                        <a:spcAft>
                          <a:spcPts val="0"/>
                        </a:spcAft>
                      </a:pPr>
                      <a:r>
                        <a:rPr lang="en-US" sz="800" b="1">
                          <a:effectLst/>
                          <a:latin typeface="Calibri"/>
                          <a:ea typeface="Calibri"/>
                          <a:cs typeface="Times New Roman"/>
                        </a:rPr>
                        <a:t> </a:t>
                      </a:r>
                      <a:endParaRPr lang="en-US" sz="800">
                        <a:effectLst/>
                        <a:latin typeface="Calibri"/>
                        <a:ea typeface="Calibri"/>
                        <a:cs typeface="Times New Roman"/>
                      </a:endParaRPr>
                    </a:p>
                    <a:p>
                      <a:pPr marL="0" marR="0" algn="ctr">
                        <a:lnSpc>
                          <a:spcPct val="115000"/>
                        </a:lnSpc>
                        <a:spcBef>
                          <a:spcPts val="0"/>
                        </a:spcBef>
                        <a:spcAft>
                          <a:spcPts val="0"/>
                        </a:spcAft>
                      </a:pPr>
                      <a:r>
                        <a:rPr lang="en-US" sz="800" b="1">
                          <a:effectLst/>
                          <a:latin typeface="Calibri"/>
                          <a:ea typeface="Calibri"/>
                          <a:cs typeface="Times New Roman"/>
                        </a:rPr>
                        <a:t>(circle one)</a:t>
                      </a:r>
                      <a:endParaRPr lang="en-US" sz="800">
                        <a:effectLst/>
                        <a:latin typeface="Calibri"/>
                        <a:ea typeface="Calibri"/>
                        <a:cs typeface="Times New Roman"/>
                      </a:endParaRPr>
                    </a:p>
                    <a:p>
                      <a:pPr marL="0" marR="0">
                        <a:lnSpc>
                          <a:spcPct val="115000"/>
                        </a:lnSpc>
                        <a:spcBef>
                          <a:spcPts val="0"/>
                        </a:spcBef>
                        <a:spcAft>
                          <a:spcPts val="0"/>
                        </a:spcAft>
                      </a:pPr>
                      <a:r>
                        <a:rPr lang="en-US" sz="800" b="1">
                          <a:effectLst/>
                          <a:latin typeface="Calibri"/>
                          <a:ea typeface="Calibri"/>
                          <a:cs typeface="Times New Roman"/>
                        </a:rPr>
                        <a:t> </a:t>
                      </a:r>
                      <a:endParaRPr lang="en-US" sz="800">
                        <a:effectLst/>
                        <a:latin typeface="Calibri"/>
                        <a:ea typeface="Calibri"/>
                        <a:cs typeface="Times New Roman"/>
                      </a:endParaRPr>
                    </a:p>
                    <a:p>
                      <a:pPr marL="0" marR="0">
                        <a:lnSpc>
                          <a:spcPct val="115000"/>
                        </a:lnSpc>
                        <a:spcBef>
                          <a:spcPts val="0"/>
                        </a:spcBef>
                        <a:spcAft>
                          <a:spcPts val="0"/>
                        </a:spcAft>
                      </a:pPr>
                      <a:r>
                        <a:rPr lang="en-US" sz="800" b="1">
                          <a:effectLst/>
                          <a:latin typeface="Calibri"/>
                          <a:ea typeface="Calibri"/>
                          <a:cs typeface="Times New Roman"/>
                        </a:rPr>
                        <a:t> </a:t>
                      </a:r>
                      <a:endParaRPr lang="en-US" sz="800">
                        <a:effectLst/>
                        <a:latin typeface="Calibri"/>
                        <a:ea typeface="Calibri"/>
                        <a:cs typeface="Times New Roman"/>
                      </a:endParaRPr>
                    </a:p>
                    <a:p>
                      <a:pPr marL="0" marR="0" algn="ctr">
                        <a:lnSpc>
                          <a:spcPct val="115000"/>
                        </a:lnSpc>
                        <a:spcBef>
                          <a:spcPts val="0"/>
                        </a:spcBef>
                        <a:spcAft>
                          <a:spcPts val="0"/>
                        </a:spcAft>
                      </a:pPr>
                      <a:r>
                        <a:rPr lang="en-US" sz="800" b="1">
                          <a:effectLst/>
                          <a:latin typeface="Calibri"/>
                          <a:ea typeface="Calibri"/>
                          <a:cs typeface="Times New Roman"/>
                        </a:rPr>
                        <a:t>Signature</a:t>
                      </a:r>
                      <a:endParaRPr lang="en-US" sz="800">
                        <a:effectLst/>
                        <a:latin typeface="Calibri"/>
                        <a:ea typeface="Calibri"/>
                        <a:cs typeface="Times New Roman"/>
                      </a:endParaRPr>
                    </a:p>
                  </a:txBody>
                  <a:tcPr marL="51936" marR="51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8914">
                <a:tc>
                  <a:txBody>
                    <a:bodyPr/>
                    <a:lstStyle/>
                    <a:p>
                      <a:pPr marL="0" marR="0">
                        <a:lnSpc>
                          <a:spcPct val="115000"/>
                        </a:lnSpc>
                        <a:spcBef>
                          <a:spcPts val="0"/>
                        </a:spcBef>
                        <a:spcAft>
                          <a:spcPts val="0"/>
                        </a:spcAft>
                      </a:pPr>
                      <a:r>
                        <a:rPr lang="en-US" sz="800" b="1">
                          <a:effectLst/>
                          <a:latin typeface="Calibri"/>
                          <a:ea typeface="Calibri"/>
                          <a:cs typeface="Times New Roman"/>
                        </a:rPr>
                        <a:t> </a:t>
                      </a:r>
                      <a:endParaRPr lang="en-US" sz="800">
                        <a:effectLst/>
                        <a:latin typeface="Calibri"/>
                        <a:ea typeface="Calibri"/>
                        <a:cs typeface="Times New Roman"/>
                      </a:endParaRPr>
                    </a:p>
                    <a:p>
                      <a:pPr marL="0" marR="0">
                        <a:lnSpc>
                          <a:spcPct val="115000"/>
                        </a:lnSpc>
                        <a:spcBef>
                          <a:spcPts val="0"/>
                        </a:spcBef>
                        <a:spcAft>
                          <a:spcPts val="0"/>
                        </a:spcAft>
                      </a:pPr>
                      <a:r>
                        <a:rPr lang="en-US" sz="800" b="1">
                          <a:effectLst/>
                          <a:latin typeface="Calibri"/>
                          <a:ea typeface="Calibri"/>
                          <a:cs typeface="Times New Roman"/>
                        </a:rPr>
                        <a:t>ELD</a:t>
                      </a:r>
                      <a:endParaRPr lang="en-US" sz="800">
                        <a:effectLst/>
                        <a:latin typeface="Calibri"/>
                        <a:ea typeface="Calibri"/>
                        <a:cs typeface="Times New Roman"/>
                      </a:endParaRPr>
                    </a:p>
                    <a:p>
                      <a:pPr marL="0" marR="0">
                        <a:lnSpc>
                          <a:spcPct val="115000"/>
                        </a:lnSpc>
                        <a:spcBef>
                          <a:spcPts val="0"/>
                        </a:spcBef>
                        <a:spcAft>
                          <a:spcPts val="0"/>
                        </a:spcAft>
                      </a:pPr>
                      <a:r>
                        <a:rPr lang="en-US" sz="800" b="1">
                          <a:effectLst/>
                          <a:latin typeface="Calibri"/>
                          <a:ea typeface="Calibri"/>
                          <a:cs typeface="Times New Roman"/>
                        </a:rPr>
                        <a:t> </a:t>
                      </a:r>
                      <a:endParaRPr lang="en-US" sz="800">
                        <a:effectLst/>
                        <a:latin typeface="Calibri"/>
                        <a:ea typeface="Calibri"/>
                        <a:cs typeface="Times New Roman"/>
                      </a:endParaRPr>
                    </a:p>
                    <a:p>
                      <a:pPr marL="0" marR="0">
                        <a:lnSpc>
                          <a:spcPct val="115000"/>
                        </a:lnSpc>
                        <a:spcBef>
                          <a:spcPts val="0"/>
                        </a:spcBef>
                        <a:spcAft>
                          <a:spcPts val="0"/>
                        </a:spcAft>
                      </a:pPr>
                      <a:r>
                        <a:rPr lang="en-US" sz="800" b="1">
                          <a:effectLst/>
                          <a:latin typeface="Calibri"/>
                          <a:ea typeface="Calibri"/>
                          <a:cs typeface="Times New Roman"/>
                        </a:rPr>
                        <a:t> </a:t>
                      </a:r>
                      <a:endParaRPr lang="en-US" sz="800">
                        <a:effectLst/>
                        <a:latin typeface="Calibri"/>
                        <a:ea typeface="Calibri"/>
                        <a:cs typeface="Times New Roman"/>
                      </a:endParaRPr>
                    </a:p>
                    <a:p>
                      <a:pPr marL="0" marR="0">
                        <a:lnSpc>
                          <a:spcPct val="115000"/>
                        </a:lnSpc>
                        <a:spcBef>
                          <a:spcPts val="0"/>
                        </a:spcBef>
                        <a:spcAft>
                          <a:spcPts val="0"/>
                        </a:spcAft>
                      </a:pPr>
                      <a:r>
                        <a:rPr lang="en-US" sz="800" b="1">
                          <a:effectLst/>
                          <a:latin typeface="Calibri"/>
                          <a:ea typeface="Calibri"/>
                          <a:cs typeface="Times New Roman"/>
                        </a:rPr>
                        <a:t> </a:t>
                      </a:r>
                      <a:endParaRPr lang="en-US" sz="800">
                        <a:effectLst/>
                        <a:latin typeface="Calibri"/>
                        <a:ea typeface="Calibri"/>
                        <a:cs typeface="Times New Roman"/>
                      </a:endParaRPr>
                    </a:p>
                    <a:p>
                      <a:pPr marL="0" marR="0">
                        <a:lnSpc>
                          <a:spcPct val="115000"/>
                        </a:lnSpc>
                        <a:spcBef>
                          <a:spcPts val="0"/>
                        </a:spcBef>
                        <a:spcAft>
                          <a:spcPts val="0"/>
                        </a:spcAft>
                      </a:pPr>
                      <a:r>
                        <a:rPr lang="en-US" sz="800" b="1">
                          <a:effectLst/>
                          <a:latin typeface="Calibri"/>
                          <a:ea typeface="Calibri"/>
                          <a:cs typeface="Times New Roman"/>
                        </a:rPr>
                        <a:t> </a:t>
                      </a:r>
                      <a:endParaRPr lang="en-US" sz="800">
                        <a:effectLst/>
                        <a:latin typeface="Calibri"/>
                        <a:ea typeface="Calibri"/>
                        <a:cs typeface="Times New Roman"/>
                      </a:endParaRPr>
                    </a:p>
                    <a:p>
                      <a:pPr marL="0" marR="0">
                        <a:lnSpc>
                          <a:spcPct val="115000"/>
                        </a:lnSpc>
                        <a:spcBef>
                          <a:spcPts val="0"/>
                        </a:spcBef>
                        <a:spcAft>
                          <a:spcPts val="0"/>
                        </a:spcAft>
                      </a:pPr>
                      <a:r>
                        <a:rPr lang="en-US" sz="800" b="1">
                          <a:effectLst/>
                          <a:latin typeface="Calibri"/>
                          <a:ea typeface="Calibri"/>
                          <a:cs typeface="Times New Roman"/>
                        </a:rPr>
                        <a:t> </a:t>
                      </a:r>
                      <a:endParaRPr lang="en-US" sz="800">
                        <a:effectLst/>
                        <a:latin typeface="Calibri"/>
                        <a:ea typeface="Calibri"/>
                        <a:cs typeface="Times New Roman"/>
                      </a:endParaRPr>
                    </a:p>
                  </a:txBody>
                  <a:tcPr marL="51936" marR="51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dirty="0">
                          <a:effectLst/>
                          <a:latin typeface="Calibri"/>
                          <a:ea typeface="Calibri"/>
                          <a:cs typeface="Times New Roman"/>
                        </a:rPr>
                        <a:t> </a:t>
                      </a:r>
                      <a:endParaRPr lang="en-US" sz="8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libri"/>
                          <a:ea typeface="Calibri"/>
                          <a:cs typeface="Times New Roman"/>
                        </a:rPr>
                        <a:t>1        2        3</a:t>
                      </a:r>
                      <a:endParaRPr lang="en-US" sz="8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libri"/>
                          <a:ea typeface="Calibri"/>
                          <a:cs typeface="Times New Roman"/>
                        </a:rPr>
                        <a:t> </a:t>
                      </a:r>
                      <a:endParaRPr lang="en-US" sz="8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libri"/>
                          <a:ea typeface="Calibri"/>
                          <a:cs typeface="Times New Roman"/>
                        </a:rPr>
                        <a:t>(circle one)</a:t>
                      </a:r>
                      <a:endParaRPr lang="en-US" sz="8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libri"/>
                          <a:ea typeface="Calibri"/>
                          <a:cs typeface="Times New Roman"/>
                        </a:rPr>
                        <a:t> </a:t>
                      </a:r>
                      <a:endParaRPr lang="en-US" sz="8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libri"/>
                          <a:ea typeface="Calibri"/>
                          <a:cs typeface="Times New Roman"/>
                        </a:rPr>
                        <a:t> </a:t>
                      </a:r>
                      <a:endParaRPr lang="en-US" sz="800" dirty="0">
                        <a:effectLst/>
                        <a:latin typeface="Calibri"/>
                        <a:ea typeface="Calibri"/>
                        <a:cs typeface="Times New Roman"/>
                      </a:endParaRPr>
                    </a:p>
                    <a:p>
                      <a:pPr marL="0" marR="0" algn="ctr">
                        <a:lnSpc>
                          <a:spcPct val="115000"/>
                        </a:lnSpc>
                        <a:spcBef>
                          <a:spcPts val="0"/>
                        </a:spcBef>
                        <a:spcAft>
                          <a:spcPts val="0"/>
                        </a:spcAft>
                      </a:pPr>
                      <a:r>
                        <a:rPr lang="en-US" sz="800" b="1" dirty="0">
                          <a:effectLst/>
                          <a:latin typeface="Calibri"/>
                          <a:ea typeface="Calibri"/>
                          <a:cs typeface="Times New Roman"/>
                        </a:rPr>
                        <a:t>Signature</a:t>
                      </a:r>
                      <a:endParaRPr lang="en-US" sz="800" dirty="0">
                        <a:effectLst/>
                        <a:latin typeface="Calibri"/>
                        <a:ea typeface="Calibri"/>
                        <a:cs typeface="Times New Roman"/>
                      </a:endParaRPr>
                    </a:p>
                  </a:txBody>
                  <a:tcPr marL="51936" marR="51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1"/>
          <p:cNvSpPr>
            <a:spLocks noChangeArrowheads="1"/>
          </p:cNvSpPr>
          <p:nvPr/>
        </p:nvSpPr>
        <p:spPr bwMode="auto">
          <a:xfrm>
            <a:off x="609600" y="6300238"/>
            <a:ext cx="23094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EARN 2’s and 3’s ALL day to earn a reward!</a:t>
            </a:r>
            <a:endParaRPr kumimoji="0" lang="en-US" altLang="en-US" sz="900" b="0" i="0" u="none" strike="noStrike" cap="none" normalizeH="0" baseline="0" dirty="0" smtClean="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(1’s will disqualify you from a reward)</a:t>
            </a:r>
            <a:endParaRPr kumimoji="0" lang="en-US" altLang="en-US" sz="900" b="0" i="0" u="none" strike="noStrike" cap="none" normalizeH="0" baseline="0" dirty="0" smtClean="0">
              <a:ln>
                <a:noFill/>
              </a:ln>
              <a:solidFill>
                <a:schemeClr val="tx1"/>
              </a:solidFill>
              <a:effectLst/>
            </a:endParaRPr>
          </a:p>
        </p:txBody>
      </p:sp>
      <p:sp>
        <p:nvSpPr>
          <p:cNvPr id="7" name="TextBox 6"/>
          <p:cNvSpPr txBox="1"/>
          <p:nvPr/>
        </p:nvSpPr>
        <p:spPr>
          <a:xfrm>
            <a:off x="609600" y="761556"/>
            <a:ext cx="2133600" cy="646331"/>
          </a:xfrm>
          <a:prstGeom prst="rect">
            <a:avLst/>
          </a:prstGeom>
          <a:noFill/>
        </p:spPr>
        <p:txBody>
          <a:bodyPr wrap="square" rtlCol="0">
            <a:spAutoFit/>
          </a:bodyPr>
          <a:lstStyle/>
          <a:p>
            <a:pPr lvl="0" fontAlgn="base">
              <a:spcBef>
                <a:spcPct val="0"/>
              </a:spcBef>
              <a:spcAft>
                <a:spcPct val="0"/>
              </a:spcAft>
            </a:pPr>
            <a:r>
              <a:rPr kumimoji="0" lang="en-US" altLang="en-US" sz="9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Name: </a:t>
            </a:r>
            <a:r>
              <a:rPr kumimoji="0" lang="en-US" altLang="en-US" sz="9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_______________</a:t>
            </a:r>
            <a:r>
              <a:rPr kumimoji="0" lang="en-US" altLang="en-US" sz="9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Date:____</a:t>
            </a:r>
            <a:r>
              <a:rPr lang="en-US" altLang="en-US" sz="900" dirty="0">
                <a:latin typeface="Arial" pitchFamily="34" charset="0"/>
                <a:cs typeface="Arial" pitchFamily="34" charset="0"/>
              </a:rPr>
              <a:t> </a:t>
            </a:r>
            <a:r>
              <a:rPr lang="en-US" altLang="en-US" sz="900" dirty="0" smtClean="0">
                <a:latin typeface="Arial" pitchFamily="34" charset="0"/>
                <a:cs typeface="Arial" pitchFamily="34" charset="0"/>
              </a:rPr>
              <a:t>   </a:t>
            </a:r>
            <a:r>
              <a:rPr kumimoji="0" lang="en-US" altLang="en-US" sz="9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PBIS</a:t>
            </a:r>
            <a:r>
              <a:rPr kumimoji="0" lang="en-US" altLang="en-US" sz="9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Daily Progress Report                                                </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buFontTx/>
              <a:buChar char="•"/>
            </a:pPr>
            <a:r>
              <a:rPr kumimoji="0" lang="en-US" altLang="en-US" sz="9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RESPECT others (no interruptions) </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buFontTx/>
              <a:buChar char="•"/>
            </a:pPr>
            <a:r>
              <a:rPr kumimoji="0" lang="en-US" altLang="en-US" sz="9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FOCUS on completing classwork</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extBox 1"/>
          <p:cNvSpPr txBox="1"/>
          <p:nvPr/>
        </p:nvSpPr>
        <p:spPr>
          <a:xfrm>
            <a:off x="5486400" y="1407887"/>
            <a:ext cx="2971800" cy="369332"/>
          </a:xfrm>
          <a:prstGeom prst="rect">
            <a:avLst/>
          </a:prstGeom>
          <a:noFill/>
        </p:spPr>
        <p:txBody>
          <a:bodyPr wrap="square" rtlCol="0">
            <a:spAutoFit/>
          </a:bodyPr>
          <a:lstStyle/>
          <a:p>
            <a:endParaRPr lang="en-US" dirty="0"/>
          </a:p>
        </p:txBody>
      </p:sp>
      <p:sp>
        <p:nvSpPr>
          <p:cNvPr id="9" name="Rectangle 2"/>
          <p:cNvSpPr>
            <a:spLocks noChangeArrowheads="1"/>
          </p:cNvSpPr>
          <p:nvPr/>
        </p:nvSpPr>
        <p:spPr bwMode="auto">
          <a:xfrm>
            <a:off x="3200400" y="467873"/>
            <a:ext cx="5638801" cy="643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lvl="0" algn="ctr" fontAlgn="base">
              <a:spcBef>
                <a:spcPct val="0"/>
              </a:spcBef>
              <a:spcAft>
                <a:spcPct val="0"/>
              </a:spcAft>
            </a:pPr>
            <a:endParaRPr lang="en-US" sz="1200" b="1" dirty="0" smtClean="0"/>
          </a:p>
          <a:p>
            <a:pPr lvl="0" algn="ctr" fontAlgn="base">
              <a:spcBef>
                <a:spcPct val="0"/>
              </a:spcBef>
              <a:spcAft>
                <a:spcPct val="0"/>
              </a:spcAft>
            </a:pPr>
            <a:r>
              <a:rPr lang="en-US" sz="1200" dirty="0"/>
              <a:t/>
            </a:r>
            <a:br>
              <a:rPr lang="en-US" sz="1200" dirty="0"/>
            </a:br>
            <a:endParaRPr kumimoji="0" lang="en-US" altLang="en-US" sz="12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Char char="•"/>
            </a:pPr>
            <a:r>
              <a:rPr lang="en-US" altLang="en-US" sz="1400" b="1" dirty="0">
                <a:solidFill>
                  <a:srgbClr val="660000"/>
                </a:solidFill>
                <a:cs typeface="Times New Roman" pitchFamily="18" charset="0"/>
              </a:rPr>
              <a:t>Improved </a:t>
            </a:r>
            <a:r>
              <a:rPr lang="en-US" altLang="en-US" sz="1400" b="1" dirty="0" smtClean="0">
                <a:solidFill>
                  <a:srgbClr val="660000"/>
                </a:solidFill>
                <a:cs typeface="Times New Roman" pitchFamily="18" charset="0"/>
              </a:rPr>
              <a:t>structure</a:t>
            </a:r>
            <a:endParaRPr lang="en-US" altLang="en-US" sz="1400" dirty="0" smtClean="0">
              <a:cs typeface="Arial" pitchFamily="34" charset="0"/>
            </a:endParaRPr>
          </a:p>
          <a:p>
            <a:pPr lvl="0" eaLnBrk="0" fontAlgn="base" hangingPunct="0">
              <a:spcBef>
                <a:spcPct val="0"/>
              </a:spcBef>
              <a:spcAft>
                <a:spcPct val="0"/>
              </a:spcAft>
              <a:buFontTx/>
              <a:buChar char="•"/>
            </a:pPr>
            <a:r>
              <a:rPr lang="en-US" altLang="en-US" sz="1400" dirty="0" smtClean="0">
                <a:solidFill>
                  <a:srgbClr val="000000"/>
                </a:solidFill>
                <a:cs typeface="Times New Roman" pitchFamily="18" charset="0"/>
              </a:rPr>
              <a:t>Prompts </a:t>
            </a:r>
            <a:r>
              <a:rPr lang="en-US" altLang="en-US" sz="1400" dirty="0">
                <a:solidFill>
                  <a:srgbClr val="000000"/>
                </a:solidFill>
                <a:cs typeface="Times New Roman" pitchFamily="18" charset="0"/>
              </a:rPr>
              <a:t>are provided throughout the day for correct </a:t>
            </a:r>
            <a:r>
              <a:rPr lang="en-US" altLang="en-US" sz="1400" dirty="0" smtClean="0">
                <a:solidFill>
                  <a:srgbClr val="000000"/>
                </a:solidFill>
                <a:cs typeface="Times New Roman" pitchFamily="18" charset="0"/>
              </a:rPr>
              <a:t>behavior.</a:t>
            </a:r>
            <a:endParaRPr lang="en-US" altLang="en-US" sz="1400" dirty="0" smtClean="0">
              <a:solidFill>
                <a:srgbClr val="999966"/>
              </a:solidFill>
              <a:cs typeface="Arial" pitchFamily="34" charset="0"/>
            </a:endParaRPr>
          </a:p>
          <a:p>
            <a:pPr lvl="0" eaLnBrk="0" fontAlgn="base" hangingPunct="0">
              <a:spcBef>
                <a:spcPct val="0"/>
              </a:spcBef>
              <a:spcAft>
                <a:spcPct val="0"/>
              </a:spcAft>
              <a:buFontTx/>
              <a:buChar char="•"/>
            </a:pPr>
            <a:r>
              <a:rPr lang="en-US" altLang="en-US" sz="1400" dirty="0" smtClean="0">
                <a:solidFill>
                  <a:srgbClr val="000000"/>
                </a:solidFill>
                <a:cs typeface="Times New Roman" pitchFamily="18" charset="0"/>
              </a:rPr>
              <a:t>System </a:t>
            </a:r>
            <a:r>
              <a:rPr lang="en-US" altLang="en-US" sz="1400" dirty="0">
                <a:solidFill>
                  <a:srgbClr val="000000"/>
                </a:solidFill>
                <a:cs typeface="Times New Roman" pitchFamily="18" charset="0"/>
              </a:rPr>
              <a:t>for linking student with at least one positive </a:t>
            </a:r>
            <a:r>
              <a:rPr lang="en-US" altLang="en-US" sz="1400" dirty="0" smtClean="0">
                <a:solidFill>
                  <a:srgbClr val="000000"/>
                </a:solidFill>
                <a:cs typeface="Times New Roman" pitchFamily="18" charset="0"/>
              </a:rPr>
              <a:t>adult.</a:t>
            </a:r>
            <a:endParaRPr lang="en-US" altLang="en-US" sz="1400" dirty="0" smtClean="0">
              <a:solidFill>
                <a:srgbClr val="999966"/>
              </a:solidFill>
              <a:cs typeface="Arial" pitchFamily="34" charset="0"/>
            </a:endParaRPr>
          </a:p>
          <a:p>
            <a:pPr lvl="0" eaLnBrk="0" fontAlgn="base" hangingPunct="0">
              <a:spcBef>
                <a:spcPct val="0"/>
              </a:spcBef>
              <a:spcAft>
                <a:spcPct val="0"/>
              </a:spcAft>
              <a:buFontTx/>
              <a:buChar char="•"/>
            </a:pPr>
            <a:r>
              <a:rPr lang="en-US" altLang="en-US" sz="1400" dirty="0" smtClean="0">
                <a:solidFill>
                  <a:srgbClr val="000000"/>
                </a:solidFill>
                <a:cs typeface="Times New Roman" pitchFamily="18" charset="0"/>
              </a:rPr>
              <a:t>Student </a:t>
            </a:r>
            <a:r>
              <a:rPr lang="en-US" altLang="en-US" sz="1400" dirty="0">
                <a:solidFill>
                  <a:srgbClr val="000000"/>
                </a:solidFill>
                <a:cs typeface="Times New Roman" pitchFamily="18" charset="0"/>
              </a:rPr>
              <a:t>chooses to participate.</a:t>
            </a:r>
            <a:endParaRPr lang="en-US" altLang="en-US" sz="1400" dirty="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smtClean="0">
                <a:ln>
                  <a:noFill/>
                </a:ln>
                <a:solidFill>
                  <a:srgbClr val="660000"/>
                </a:solidFill>
                <a:effectLst/>
                <a:cs typeface="Times New Roman" pitchFamily="18" charset="0"/>
              </a:rPr>
              <a:t>Student is “set up for success”</a:t>
            </a:r>
            <a:endParaRPr lang="en-US" altLang="en-US" sz="1400" dirty="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rgbClr val="000000"/>
                </a:solidFill>
                <a:effectLst/>
                <a:cs typeface="Times New Roman" pitchFamily="18" charset="0"/>
              </a:rPr>
              <a:t>First contact each morning is positive.</a:t>
            </a:r>
            <a:endParaRPr lang="en-US" altLang="en-US" sz="1400" dirty="0">
              <a:solidFill>
                <a:srgbClr val="999966"/>
              </a:solidFill>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rgbClr val="000000"/>
                </a:solidFill>
                <a:effectLst/>
                <a:cs typeface="Times New Roman" pitchFamily="18" charset="0"/>
              </a:rPr>
              <a:t>“Blow-out” days are pre-empted.</a:t>
            </a:r>
            <a:endParaRPr lang="en-US" altLang="en-US" sz="1400" dirty="0">
              <a:solidFill>
                <a:srgbClr val="999966"/>
              </a:solidFill>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rgbClr val="000000"/>
                </a:solidFill>
                <a:effectLst/>
                <a:cs typeface="Times New Roman" pitchFamily="18" charset="0"/>
              </a:rPr>
              <a:t>First contact each class period (or activity period) is positive, and sets up successful behavioral momentum.</a:t>
            </a:r>
            <a:endParaRPr kumimoji="0" lang="en-US" altLang="en-US"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smtClean="0">
                <a:ln>
                  <a:noFill/>
                </a:ln>
                <a:solidFill>
                  <a:srgbClr val="660000"/>
                </a:solidFill>
                <a:effectLst/>
                <a:cs typeface="Times New Roman" pitchFamily="18" charset="0"/>
              </a:rPr>
              <a:t>Increase in contingent feedback</a:t>
            </a:r>
            <a:endParaRPr lang="en-US" altLang="en-US" sz="1400" dirty="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rgbClr val="000000"/>
                </a:solidFill>
                <a:effectLst/>
                <a:cs typeface="Times New Roman" pitchFamily="18" charset="0"/>
              </a:rPr>
              <a:t>Feedback occurs more often.</a:t>
            </a:r>
            <a:endParaRPr lang="en-US" altLang="en-US" sz="1400" dirty="0">
              <a:solidFill>
                <a:srgbClr val="999966"/>
              </a:solidFill>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rgbClr val="000000"/>
                </a:solidFill>
                <a:effectLst/>
                <a:cs typeface="Times New Roman" pitchFamily="18" charset="0"/>
              </a:rPr>
              <a:t>Feedback is tied to student behavior.</a:t>
            </a:r>
            <a:endParaRPr lang="en-US" altLang="en-US" sz="1400" dirty="0">
              <a:solidFill>
                <a:srgbClr val="999966"/>
              </a:solidFill>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rgbClr val="000000"/>
                </a:solidFill>
                <a:effectLst/>
                <a:cs typeface="Times New Roman" pitchFamily="18" charset="0"/>
              </a:rPr>
              <a:t>Inappropriate behavior is less likely to be ignored or rewarded</a:t>
            </a:r>
            <a:r>
              <a:rPr kumimoji="0" lang="en-US" altLang="en-US" sz="1400" b="0" i="0" u="none" strike="noStrike" cap="none" normalizeH="0" baseline="0" dirty="0" smtClean="0">
                <a:ln>
                  <a:noFill/>
                </a:ln>
                <a:solidFill>
                  <a:srgbClr val="000000"/>
                </a:solidFill>
                <a:effectLst/>
                <a:latin typeface="Times New Roman" pitchFamily="18" charset="0"/>
                <a:cs typeface="Times New Roman" pitchFamily="18" charset="0"/>
              </a:rPr>
              <a:t>.</a:t>
            </a:r>
          </a:p>
          <a:p>
            <a:pPr fontAlgn="base"/>
            <a:r>
              <a:rPr lang="en-US" sz="1400" b="1" dirty="0"/>
              <a:t>Program can be applied in all school </a:t>
            </a:r>
            <a:r>
              <a:rPr lang="en-US" sz="1400" b="1" dirty="0" smtClean="0"/>
              <a:t>location</a:t>
            </a:r>
          </a:p>
          <a:p>
            <a:pPr fontAlgn="base"/>
            <a:r>
              <a:rPr lang="en-US" sz="1400" dirty="0" smtClean="0"/>
              <a:t>Classroom</a:t>
            </a:r>
            <a:r>
              <a:rPr lang="en-US" sz="1400" dirty="0"/>
              <a:t>, playground, cafeteria (anywhere there is a supervisor)</a:t>
            </a:r>
          </a:p>
          <a:p>
            <a:pPr fontAlgn="base"/>
            <a:r>
              <a:rPr lang="en-US" sz="1400" b="1" dirty="0"/>
              <a:t>Elevated reward for appropriate </a:t>
            </a:r>
            <a:r>
              <a:rPr lang="en-US" sz="1400" b="1" dirty="0" smtClean="0"/>
              <a:t>behavior</a:t>
            </a:r>
            <a:endParaRPr lang="en-US" sz="1400" dirty="0"/>
          </a:p>
          <a:p>
            <a:pPr fontAlgn="base"/>
            <a:r>
              <a:rPr lang="en-US" sz="1400" dirty="0" smtClean="0"/>
              <a:t>Adult </a:t>
            </a:r>
            <a:r>
              <a:rPr lang="en-US" sz="1400" dirty="0"/>
              <a:t>and peer attention delivered each target </a:t>
            </a:r>
            <a:r>
              <a:rPr lang="en-US" sz="1400" dirty="0" smtClean="0"/>
              <a:t>period</a:t>
            </a:r>
          </a:p>
          <a:p>
            <a:pPr fontAlgn="base"/>
            <a:r>
              <a:rPr lang="en-US" sz="1400" dirty="0" smtClean="0"/>
              <a:t>Adult </a:t>
            </a:r>
            <a:r>
              <a:rPr lang="en-US" sz="1400" dirty="0"/>
              <a:t>attention (and tangible) delivered at end of day</a:t>
            </a:r>
          </a:p>
          <a:p>
            <a:pPr fontAlgn="base"/>
            <a:r>
              <a:rPr lang="en-US" sz="1400" b="1" dirty="0"/>
              <a:t>Linking behavior support and academic </a:t>
            </a:r>
            <a:r>
              <a:rPr lang="en-US" sz="1400" b="1" dirty="0" smtClean="0"/>
              <a:t>support</a:t>
            </a:r>
            <a:endParaRPr lang="en-US" sz="1400" dirty="0"/>
          </a:p>
          <a:p>
            <a:pPr fontAlgn="base"/>
            <a:r>
              <a:rPr lang="en-US" sz="1400" dirty="0" smtClean="0"/>
              <a:t>For </a:t>
            </a:r>
            <a:r>
              <a:rPr lang="en-US" sz="1400" dirty="0"/>
              <a:t>academic-based, escape-maintained problem behavior incorporate academic support</a:t>
            </a:r>
          </a:p>
          <a:p>
            <a:pPr fontAlgn="base"/>
            <a:r>
              <a:rPr lang="en-US" sz="1400" b="1" dirty="0"/>
              <a:t>Linking school and home </a:t>
            </a:r>
            <a:r>
              <a:rPr lang="en-US" sz="1400" b="1" dirty="0" smtClean="0"/>
              <a:t>support</a:t>
            </a:r>
            <a:endParaRPr lang="en-US" sz="1400" dirty="0"/>
          </a:p>
          <a:p>
            <a:pPr fontAlgn="base"/>
            <a:r>
              <a:rPr lang="en-US" sz="1400" dirty="0" smtClean="0"/>
              <a:t>Provide </a:t>
            </a:r>
            <a:r>
              <a:rPr lang="en-US" sz="1400" dirty="0"/>
              <a:t>format for positive student/parent contact</a:t>
            </a:r>
          </a:p>
          <a:p>
            <a:pPr fontAlgn="base"/>
            <a:r>
              <a:rPr lang="en-US" sz="1400" b="1" dirty="0"/>
              <a:t>Program is organized to morph into a self-management </a:t>
            </a:r>
            <a:r>
              <a:rPr lang="en-US" sz="1400" b="1" dirty="0" smtClean="0"/>
              <a:t>system</a:t>
            </a:r>
            <a:endParaRPr lang="en-US" sz="1400" dirty="0"/>
          </a:p>
          <a:p>
            <a:pPr fontAlgn="base"/>
            <a:r>
              <a:rPr lang="en-US" sz="1400" dirty="0" smtClean="0"/>
              <a:t>Increased </a:t>
            </a:r>
            <a:r>
              <a:rPr lang="en-US" sz="1400" dirty="0"/>
              <a:t>options for making </a:t>
            </a:r>
            <a:r>
              <a:rPr lang="en-US" sz="1400" dirty="0" smtClean="0"/>
              <a:t>choices</a:t>
            </a:r>
          </a:p>
          <a:p>
            <a:pPr fontAlgn="base"/>
            <a:r>
              <a:rPr lang="en-US" sz="1400" dirty="0" smtClean="0"/>
              <a:t>Increased </a:t>
            </a:r>
            <a:r>
              <a:rPr lang="en-US" sz="1400" dirty="0"/>
              <a:t>ability to self-monitor performance/progress</a:t>
            </a:r>
          </a:p>
          <a:p>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110894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ndezine.com/powerpoint/freebackground/templates/t_ind_281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rgbClr val="FFFF00"/>
                </a:solidFill>
              </a:rPr>
              <a:t>Peer Mediation</a:t>
            </a:r>
            <a:endParaRPr lang="en-US" dirty="0">
              <a:solidFill>
                <a:srgbClr val="FFFF00"/>
              </a:solidFill>
            </a:endParaRPr>
          </a:p>
        </p:txBody>
      </p:sp>
      <p:pic>
        <p:nvPicPr>
          <p:cNvPr id="6" name="Picture 5" descr="cid:image002.png@01D11301.DD7F2F50"/>
          <p:cNvPicPr/>
          <p:nvPr/>
        </p:nvPicPr>
        <p:blipFill rotWithShape="1">
          <a:blip r:embed="rId3" r:link="rId4">
            <a:extLst>
              <a:ext uri="{28A0092B-C50C-407E-A947-70E740481C1C}">
                <a14:useLocalDpi xmlns:a14="http://schemas.microsoft.com/office/drawing/2010/main" val="0"/>
              </a:ext>
            </a:extLst>
          </a:blip>
          <a:srcRect l="2244" t="67405" r="52702" b="17993"/>
          <a:stretch/>
        </p:blipFill>
        <p:spPr bwMode="auto">
          <a:xfrm>
            <a:off x="557212" y="1828800"/>
            <a:ext cx="3999598" cy="2286000"/>
          </a:xfrm>
          <a:prstGeom prst="rect">
            <a:avLst/>
          </a:prstGeom>
          <a:noFill/>
          <a:ln>
            <a:noFill/>
          </a:ln>
          <a:extLst>
            <a:ext uri="{53640926-AAD7-44D8-BBD7-CCE9431645EC}">
              <a14:shadowObscured xmlns:a14="http://schemas.microsoft.com/office/drawing/2010/main"/>
            </a:ext>
          </a:extLst>
        </p:spPr>
      </p:pic>
      <p:pic>
        <p:nvPicPr>
          <p:cNvPr id="7" name="Picture 6" descr="cid:image002.png@01D11301.DD7F2F50"/>
          <p:cNvPicPr/>
          <p:nvPr/>
        </p:nvPicPr>
        <p:blipFill rotWithShape="1">
          <a:blip r:embed="rId3" r:link="rId4">
            <a:extLst>
              <a:ext uri="{28A0092B-C50C-407E-A947-70E740481C1C}">
                <a14:useLocalDpi xmlns:a14="http://schemas.microsoft.com/office/drawing/2010/main" val="0"/>
              </a:ext>
            </a:extLst>
          </a:blip>
          <a:srcRect l="75998" t="69752" r="2838" b="11735"/>
          <a:stretch/>
        </p:blipFill>
        <p:spPr bwMode="auto">
          <a:xfrm>
            <a:off x="5410200" y="1981200"/>
            <a:ext cx="3429000" cy="4191000"/>
          </a:xfrm>
          <a:prstGeom prst="rect">
            <a:avLst/>
          </a:prstGeom>
          <a:noFill/>
          <a:ln>
            <a:noFill/>
          </a:ln>
          <a:extLst>
            <a:ext uri="{53640926-AAD7-44D8-BBD7-CCE9431645EC}">
              <a14:shadowObscured xmlns:a14="http://schemas.microsoft.com/office/drawing/2010/main"/>
            </a:ext>
          </a:extLst>
        </p:spPr>
      </p:pic>
      <p:sp>
        <p:nvSpPr>
          <p:cNvPr id="3" name="TextBox 2"/>
          <p:cNvSpPr txBox="1"/>
          <p:nvPr/>
        </p:nvSpPr>
        <p:spPr>
          <a:xfrm>
            <a:off x="956811" y="4572000"/>
            <a:ext cx="3200400" cy="1754326"/>
          </a:xfrm>
          <a:prstGeom prst="rect">
            <a:avLst/>
          </a:prstGeom>
          <a:noFill/>
        </p:spPr>
        <p:txBody>
          <a:bodyPr wrap="square" rtlCol="0">
            <a:spAutoFit/>
          </a:bodyPr>
          <a:lstStyle/>
          <a:p>
            <a:r>
              <a:rPr lang="en-US" b="1" dirty="0" smtClean="0"/>
              <a:t>Peer Mediators  are trained in explicit speaking and listening  skills. Peer mediators assist helping their peers resolve their issues in a peaceful problems solving manner. </a:t>
            </a:r>
            <a:endParaRPr lang="en-US" b="1" dirty="0"/>
          </a:p>
        </p:txBody>
      </p:sp>
    </p:spTree>
    <p:extLst>
      <p:ext uri="{BB962C8B-B14F-4D97-AF65-F5344CB8AC3E}">
        <p14:creationId xmlns:p14="http://schemas.microsoft.com/office/powerpoint/2010/main" val="1790250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ndezine.com/powerpoint/freebackground/templates/t_ind_281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4" y="-6802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91000" y="194336"/>
            <a:ext cx="3962400" cy="830997"/>
          </a:xfrm>
          <a:prstGeom prst="rect">
            <a:avLst/>
          </a:prstGeom>
        </p:spPr>
        <p:txBody>
          <a:bodyPr wrap="square">
            <a:spAutoFit/>
          </a:bodyPr>
          <a:lstStyle/>
          <a:p>
            <a:pPr algn="ctr"/>
            <a:r>
              <a:rPr lang="en-US" sz="4800" b="1" dirty="0" smtClean="0">
                <a:solidFill>
                  <a:srgbClr val="FFFF00"/>
                </a:solidFill>
                <a:latin typeface="Calibri" pitchFamily="34" charset="0"/>
              </a:rPr>
              <a:t>SST Meetings</a:t>
            </a:r>
            <a:endParaRPr lang="en-US" sz="4800" dirty="0">
              <a:solidFill>
                <a:srgbClr val="FFFF00"/>
              </a:solidFill>
            </a:endParaRPr>
          </a:p>
        </p:txBody>
      </p:sp>
      <p:sp>
        <p:nvSpPr>
          <p:cNvPr id="2" name="TextBox 1"/>
          <p:cNvSpPr txBox="1"/>
          <p:nvPr/>
        </p:nvSpPr>
        <p:spPr>
          <a:xfrm>
            <a:off x="5486400" y="1407887"/>
            <a:ext cx="2971800" cy="369332"/>
          </a:xfrm>
          <a:prstGeom prst="rect">
            <a:avLst/>
          </a:prstGeom>
          <a:noFill/>
        </p:spPr>
        <p:txBody>
          <a:bodyPr wrap="square" rtlCol="0">
            <a:spAutoFit/>
          </a:bodyPr>
          <a:lstStyle/>
          <a:p>
            <a:endParaRPr lang="en-US" dirty="0"/>
          </a:p>
        </p:txBody>
      </p:sp>
      <p:sp>
        <p:nvSpPr>
          <p:cNvPr id="9" name="Rectangle 2"/>
          <p:cNvSpPr>
            <a:spLocks noChangeArrowheads="1"/>
          </p:cNvSpPr>
          <p:nvPr/>
        </p:nvSpPr>
        <p:spPr bwMode="auto">
          <a:xfrm>
            <a:off x="3200400" y="3360972"/>
            <a:ext cx="56388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lvl="0" algn="ctr" fontAlgn="base">
              <a:spcBef>
                <a:spcPct val="0"/>
              </a:spcBef>
              <a:spcAft>
                <a:spcPct val="0"/>
              </a:spcAft>
            </a:pPr>
            <a:endParaRPr lang="en-US" sz="1200" b="1" dirty="0" smtClean="0"/>
          </a:p>
          <a:p>
            <a:pPr lvl="0" algn="ctr" fontAlgn="base">
              <a:spcBef>
                <a:spcPct val="0"/>
              </a:spcBef>
              <a:spcAft>
                <a:spcPct val="0"/>
              </a:spcAft>
            </a:pPr>
            <a:r>
              <a:rPr lang="en-US" sz="1200" dirty="0"/>
              <a:t/>
            </a:r>
            <a:br>
              <a:rPr lang="en-US" sz="1200" dirty="0"/>
            </a:b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782" y="204573"/>
            <a:ext cx="2590167" cy="3236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818262" y="1219200"/>
            <a:ext cx="4170812" cy="2062103"/>
          </a:xfrm>
          <a:prstGeom prst="rect">
            <a:avLst/>
          </a:prstGeom>
        </p:spPr>
        <p:txBody>
          <a:bodyPr wrap="square">
            <a:spAutoFit/>
          </a:bodyPr>
          <a:lstStyle/>
          <a:p>
            <a:r>
              <a:rPr lang="en-US" sz="1600" dirty="0"/>
              <a:t>The SST is a group formed within the school to further examine a student’s academic, behavioral and social-emotional progress.   The SST team can propose interventions for the student. The team usually consists of a teacher, administrator, and support personnel from the school</a:t>
            </a:r>
            <a:r>
              <a:rPr lang="en-US" sz="1600" dirty="0" smtClean="0"/>
              <a:t>. SST’s are followed every 6-8 weeks to progress monitor student. </a:t>
            </a:r>
            <a:endParaRPr lang="en-US" sz="1600"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093" y="4007303"/>
            <a:ext cx="4268337" cy="2564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5241024" y="4648200"/>
            <a:ext cx="3462551" cy="1569660"/>
          </a:xfrm>
          <a:prstGeom prst="rect">
            <a:avLst/>
          </a:prstGeom>
        </p:spPr>
        <p:txBody>
          <a:bodyPr wrap="square">
            <a:spAutoFit/>
          </a:bodyPr>
          <a:lstStyle/>
          <a:p>
            <a:r>
              <a:rPr lang="en-US" sz="1600" dirty="0" smtClean="0"/>
              <a:t>Aims </a:t>
            </a:r>
            <a:r>
              <a:rPr lang="en-US" sz="1600" dirty="0"/>
              <a:t>Web (curriculum-based </a:t>
            </a:r>
            <a:r>
              <a:rPr lang="en-US" sz="1600" dirty="0" smtClean="0"/>
              <a:t>measurement) is used </a:t>
            </a:r>
            <a:r>
              <a:rPr lang="en-US" sz="1600" dirty="0"/>
              <a:t>for universal screening and progress </a:t>
            </a:r>
            <a:r>
              <a:rPr lang="en-US" sz="1600" dirty="0" smtClean="0"/>
              <a:t>monitoring of students. Each student has their own goals and are progress monitored  for 6-8 weeks or throughout the semester. </a:t>
            </a:r>
            <a:endParaRPr lang="en-US" sz="1600" dirty="0"/>
          </a:p>
        </p:txBody>
      </p:sp>
    </p:spTree>
    <p:extLst>
      <p:ext uri="{BB962C8B-B14F-4D97-AF65-F5344CB8AC3E}">
        <p14:creationId xmlns:p14="http://schemas.microsoft.com/office/powerpoint/2010/main" val="14280069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ndezine.com/powerpoint/freebackground/templates/t_ind_281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95121" y="8264"/>
            <a:ext cx="3886200" cy="769441"/>
          </a:xfrm>
          <a:prstGeom prst="rect">
            <a:avLst/>
          </a:prstGeom>
          <a:noFill/>
        </p:spPr>
        <p:txBody>
          <a:bodyPr wrap="square" rtlCol="0">
            <a:spAutoFit/>
          </a:bodyPr>
          <a:lstStyle/>
          <a:p>
            <a:pPr algn="ctr"/>
            <a:r>
              <a:rPr lang="en-US" sz="4400" b="1" dirty="0" smtClean="0">
                <a:solidFill>
                  <a:srgbClr val="FFFF00"/>
                </a:solidFill>
                <a:latin typeface="+mj-lt"/>
              </a:rPr>
              <a:t>Tier 3</a:t>
            </a:r>
            <a:endParaRPr lang="en-US" sz="4400" b="1" dirty="0">
              <a:solidFill>
                <a:srgbClr val="FFFF00"/>
              </a:solidFill>
              <a:latin typeface="+mj-lt"/>
            </a:endParaRPr>
          </a:p>
        </p:txBody>
      </p:sp>
      <p:sp>
        <p:nvSpPr>
          <p:cNvPr id="3" name="TextBox 2"/>
          <p:cNvSpPr txBox="1"/>
          <p:nvPr/>
        </p:nvSpPr>
        <p:spPr>
          <a:xfrm>
            <a:off x="3271678" y="5511747"/>
            <a:ext cx="2722685" cy="954107"/>
          </a:xfrm>
          <a:prstGeom prst="rect">
            <a:avLst/>
          </a:prstGeom>
          <a:noFill/>
        </p:spPr>
        <p:txBody>
          <a:bodyPr wrap="square" rtlCol="0">
            <a:spAutoFit/>
          </a:bodyPr>
          <a:lstStyle/>
          <a:p>
            <a:pPr lvl="0"/>
            <a:r>
              <a:rPr lang="en-US" sz="1400" dirty="0"/>
              <a:t>Behavior Support Plans </a:t>
            </a:r>
            <a:r>
              <a:rPr lang="en-US" sz="1400" b="1" dirty="0" smtClean="0"/>
              <a:t>(</a:t>
            </a:r>
            <a:r>
              <a:rPr lang="en-US" sz="1400" b="1" dirty="0" err="1" smtClean="0"/>
              <a:t>BSP</a:t>
            </a:r>
            <a:r>
              <a:rPr lang="en-US" sz="1400" b="1" dirty="0" smtClean="0"/>
              <a:t>) </a:t>
            </a:r>
            <a:r>
              <a:rPr lang="en-US" sz="1400" dirty="0" smtClean="0"/>
              <a:t>are </a:t>
            </a:r>
            <a:r>
              <a:rPr lang="en-US" sz="1400" dirty="0"/>
              <a:t>behavior plans for those </a:t>
            </a:r>
            <a:r>
              <a:rPr lang="en-US" sz="1400" dirty="0" smtClean="0"/>
              <a:t>students </a:t>
            </a:r>
            <a:r>
              <a:rPr lang="en-US" sz="1400" dirty="0"/>
              <a:t>who need more intensive </a:t>
            </a:r>
            <a:r>
              <a:rPr lang="en-US" sz="1400" dirty="0" smtClean="0"/>
              <a:t>behavioral </a:t>
            </a:r>
            <a:r>
              <a:rPr lang="en-US" sz="1400" dirty="0"/>
              <a:t>services</a:t>
            </a:r>
            <a:r>
              <a:rPr lang="en-US" sz="1400" dirty="0" smtClean="0"/>
              <a:t>.</a:t>
            </a:r>
            <a:endParaRPr lang="en-US" sz="1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4071" y="1397626"/>
            <a:ext cx="3037901" cy="3936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336235" y="215186"/>
            <a:ext cx="2618980" cy="369332"/>
          </a:xfrm>
          <a:prstGeom prst="rect">
            <a:avLst/>
          </a:prstGeom>
          <a:noFill/>
        </p:spPr>
        <p:txBody>
          <a:bodyPr wrap="square" rtlCol="0">
            <a:spAutoFit/>
          </a:bodyPr>
          <a:lstStyle/>
          <a:p>
            <a:pPr lvl="0" algn="ctr"/>
            <a:r>
              <a:rPr lang="en-US" b="1" dirty="0" smtClean="0"/>
              <a:t>IEP</a:t>
            </a:r>
            <a:endParaRPr lang="en-US" b="1" dirty="0"/>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6235" y="576425"/>
            <a:ext cx="2754519" cy="3024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657" y="1021304"/>
            <a:ext cx="2590167" cy="3236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94587" y="584518"/>
            <a:ext cx="2243813" cy="400110"/>
          </a:xfrm>
          <a:prstGeom prst="rect">
            <a:avLst/>
          </a:prstGeom>
          <a:noFill/>
        </p:spPr>
        <p:txBody>
          <a:bodyPr wrap="square" rtlCol="0">
            <a:spAutoFit/>
          </a:bodyPr>
          <a:lstStyle/>
          <a:p>
            <a:pPr algn="ctr"/>
            <a:r>
              <a:rPr lang="en-US" sz="2000" dirty="0" smtClean="0"/>
              <a:t>SST</a:t>
            </a:r>
            <a:endParaRPr lang="en-US" sz="2000" dirty="0"/>
          </a:p>
        </p:txBody>
      </p:sp>
      <p:sp>
        <p:nvSpPr>
          <p:cNvPr id="4" name="TextBox 3"/>
          <p:cNvSpPr txBox="1"/>
          <p:nvPr/>
        </p:nvSpPr>
        <p:spPr>
          <a:xfrm>
            <a:off x="6497264" y="3672886"/>
            <a:ext cx="2644461" cy="3108543"/>
          </a:xfrm>
          <a:prstGeom prst="rect">
            <a:avLst/>
          </a:prstGeom>
          <a:noFill/>
        </p:spPr>
        <p:txBody>
          <a:bodyPr wrap="square" rtlCol="0">
            <a:spAutoFit/>
          </a:bodyPr>
          <a:lstStyle/>
          <a:p>
            <a:r>
              <a:rPr lang="en-US" sz="1400" b="1" dirty="0"/>
              <a:t>IEP: </a:t>
            </a:r>
            <a:r>
              <a:rPr lang="en-US" sz="1400" dirty="0"/>
              <a:t>Short for </a:t>
            </a:r>
            <a:r>
              <a:rPr lang="en-US" sz="1400" i="1" dirty="0"/>
              <a:t>Individualized Education Program</a:t>
            </a:r>
            <a:r>
              <a:rPr lang="en-US" sz="1400" dirty="0"/>
              <a:t>, an IEP is the legal document that defines a child's special education program. An IEP includes the disability under which the child qualifies for Special Education Services (also known as his </a:t>
            </a:r>
            <a:r>
              <a:rPr lang="en-US" sz="1400" dirty="0">
                <a:hlinkClick r:id="rId6"/>
              </a:rPr>
              <a:t>classification</a:t>
            </a:r>
            <a:r>
              <a:rPr lang="en-US" sz="1400" dirty="0"/>
              <a:t>), the services the team has determined the school will provide, his yearly goals and objectives and any </a:t>
            </a:r>
            <a:r>
              <a:rPr lang="en-US" sz="1400" dirty="0">
                <a:hlinkClick r:id="rId7"/>
              </a:rPr>
              <a:t>accommodations</a:t>
            </a:r>
            <a:r>
              <a:rPr lang="en-US" sz="1400" dirty="0"/>
              <a:t> that must be made to assist his learning.</a:t>
            </a:r>
          </a:p>
        </p:txBody>
      </p:sp>
      <p:sp>
        <p:nvSpPr>
          <p:cNvPr id="5" name="TextBox 4"/>
          <p:cNvSpPr txBox="1"/>
          <p:nvPr/>
        </p:nvSpPr>
        <p:spPr>
          <a:xfrm>
            <a:off x="311244" y="4257661"/>
            <a:ext cx="2364580" cy="2523768"/>
          </a:xfrm>
          <a:prstGeom prst="rect">
            <a:avLst/>
          </a:prstGeom>
          <a:noFill/>
        </p:spPr>
        <p:txBody>
          <a:bodyPr wrap="square" rtlCol="0">
            <a:spAutoFit/>
          </a:bodyPr>
          <a:lstStyle/>
          <a:p>
            <a:r>
              <a:rPr lang="en-US" sz="1400" dirty="0"/>
              <a:t>The </a:t>
            </a:r>
            <a:r>
              <a:rPr lang="en-US" sz="1400" b="1" dirty="0"/>
              <a:t>SST is a group formed within the school</a:t>
            </a:r>
            <a:r>
              <a:rPr lang="en-US" sz="1400" dirty="0"/>
              <a:t> to further examine a student’s academic, behavioral and social-emotional progress.   The SST team can propose interventions for the student. The team usually consists of a teacher, administrator, and support personnel from the school</a:t>
            </a:r>
            <a:r>
              <a:rPr lang="en-US" dirty="0"/>
              <a:t>.  </a:t>
            </a:r>
          </a:p>
        </p:txBody>
      </p:sp>
      <p:sp>
        <p:nvSpPr>
          <p:cNvPr id="10" name="TextBox 9"/>
          <p:cNvSpPr txBox="1"/>
          <p:nvPr/>
        </p:nvSpPr>
        <p:spPr>
          <a:xfrm>
            <a:off x="3900705" y="984628"/>
            <a:ext cx="1066800" cy="369332"/>
          </a:xfrm>
          <a:prstGeom prst="rect">
            <a:avLst/>
          </a:prstGeom>
          <a:noFill/>
        </p:spPr>
        <p:txBody>
          <a:bodyPr wrap="square" rtlCol="0">
            <a:spAutoFit/>
          </a:bodyPr>
          <a:lstStyle/>
          <a:p>
            <a:pPr algn="ctr"/>
            <a:r>
              <a:rPr lang="en-US" b="1" dirty="0" err="1" smtClean="0"/>
              <a:t>BSP</a:t>
            </a:r>
            <a:endParaRPr lang="en-US" b="1" dirty="0"/>
          </a:p>
        </p:txBody>
      </p:sp>
    </p:spTree>
    <p:extLst>
      <p:ext uri="{BB962C8B-B14F-4D97-AF65-F5344CB8AC3E}">
        <p14:creationId xmlns:p14="http://schemas.microsoft.com/office/powerpoint/2010/main" val="186013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ndezine.com/powerpoint/freebackground/templates/t_ind_281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653"/>
            <a:ext cx="9144000" cy="68881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0" y="304800"/>
            <a:ext cx="6172200" cy="4862870"/>
          </a:xfrm>
          <a:prstGeom prst="rect">
            <a:avLst/>
          </a:prstGeom>
        </p:spPr>
        <p:txBody>
          <a:bodyPr wrap="square">
            <a:spAutoFit/>
          </a:bodyPr>
          <a:lstStyle/>
          <a:p>
            <a:pPr lvl="0" fontAlgn="base">
              <a:spcBef>
                <a:spcPct val="0"/>
              </a:spcBef>
              <a:spcAft>
                <a:spcPct val="0"/>
              </a:spcAft>
            </a:pPr>
            <a:r>
              <a:rPr kumimoji="0" lang="en-US" altLang="en-US" sz="2400" b="1" u="none" strike="noStrike" cap="none" normalizeH="0" baseline="0" dirty="0" smtClean="0">
                <a:ln>
                  <a:noFill/>
                </a:ln>
                <a:effectLst/>
                <a:latin typeface="Arial Rounded MT Bold" panose="020F0704030504030204" pitchFamily="34" charset="0"/>
                <a:cs typeface="Times New Roman" pitchFamily="18" charset="0"/>
              </a:rPr>
              <a:t>What is </a:t>
            </a:r>
            <a:r>
              <a:rPr kumimoji="0" lang="en-US" altLang="en-US" sz="2400" b="1" u="none" strike="noStrike" cap="none" normalizeH="0" baseline="0" dirty="0" err="1" smtClean="0">
                <a:ln>
                  <a:noFill/>
                </a:ln>
                <a:effectLst/>
                <a:latin typeface="Arial Rounded MT Bold" panose="020F0704030504030204" pitchFamily="34" charset="0"/>
                <a:cs typeface="Times New Roman" pitchFamily="18" charset="0"/>
              </a:rPr>
              <a:t>PBIS</a:t>
            </a:r>
            <a:r>
              <a:rPr kumimoji="0" lang="en-US" altLang="en-US" sz="2400" b="1" u="none" strike="noStrike" cap="none" normalizeH="0" baseline="0" dirty="0" smtClean="0">
                <a:ln>
                  <a:noFill/>
                </a:ln>
                <a:effectLst/>
                <a:latin typeface="Arial Rounded MT Bold" panose="020F0704030504030204" pitchFamily="34" charset="0"/>
                <a:cs typeface="Times New Roman" pitchFamily="18" charset="0"/>
              </a:rPr>
              <a:t>?   </a:t>
            </a:r>
            <a:endParaRPr lang="en-US" altLang="en-US" sz="2400" b="1" dirty="0" smtClean="0">
              <a:latin typeface="Arial Rounded MT Bold" panose="020F0704030504030204" pitchFamily="34" charset="0"/>
              <a:cs typeface="Times New Roman" pitchFamily="18" charset="0"/>
            </a:endParaRPr>
          </a:p>
          <a:p>
            <a:endParaRPr lang="en-US" altLang="en-US" sz="2400" b="1" dirty="0" smtClean="0"/>
          </a:p>
          <a:p>
            <a:r>
              <a:rPr lang="en-US" altLang="en-US" sz="2400" b="1" dirty="0" smtClean="0"/>
              <a:t>Positive Behavioral Interventions </a:t>
            </a:r>
          </a:p>
          <a:p>
            <a:r>
              <a:rPr lang="en-US" altLang="en-US" sz="2400" b="1" dirty="0" smtClean="0"/>
              <a:t>and Supports</a:t>
            </a:r>
          </a:p>
          <a:p>
            <a:r>
              <a:rPr kumimoji="0" lang="en-US" altLang="en-US" sz="1000" b="0" i="0" u="none" strike="noStrike" cap="none" normalizeH="0" baseline="0" dirty="0" smtClean="0">
                <a:ln>
                  <a:noFill/>
                </a:ln>
                <a:solidFill>
                  <a:srgbClr val="0000FF"/>
                </a:solidFill>
                <a:effectLst/>
                <a:latin typeface="Times New Roman" pitchFamily="18" charset="0"/>
                <a:cs typeface="Times New Roman" pitchFamily="18" charset="0"/>
              </a:rPr>
              <a:t/>
            </a:r>
            <a:br>
              <a:rPr kumimoji="0" lang="en-US" altLang="en-US" sz="1000" b="0" i="0" u="none" strike="noStrike" cap="none" normalizeH="0" baseline="0" dirty="0" smtClean="0">
                <a:ln>
                  <a:noFill/>
                </a:ln>
                <a:solidFill>
                  <a:srgbClr val="0000FF"/>
                </a:solidFill>
                <a:effectLst/>
                <a:latin typeface="Times New Roman" pitchFamily="18" charset="0"/>
                <a:cs typeface="Times New Roman" pitchFamily="18" charset="0"/>
              </a:rPr>
            </a:br>
            <a:r>
              <a:rPr kumimoji="0" lang="en-US" altLang="en-US" sz="2400" b="1" i="0" u="none" strike="noStrike" cap="none" normalizeH="0" baseline="0" dirty="0" err="1" smtClean="0">
                <a:ln>
                  <a:noFill/>
                </a:ln>
                <a:effectLst/>
                <a:latin typeface="Calibri" pitchFamily="34" charset="0"/>
              </a:rPr>
              <a:t>PBIS</a:t>
            </a:r>
            <a:r>
              <a:rPr kumimoji="0" lang="en-US" altLang="en-US" sz="2400" b="1" i="0" u="none" strike="noStrike" cap="none" normalizeH="0" baseline="0" dirty="0" smtClean="0">
                <a:ln>
                  <a:noFill/>
                </a:ln>
                <a:effectLst/>
                <a:latin typeface="Calibri" pitchFamily="34" charset="0"/>
              </a:rPr>
              <a:t> is a positive, proactive approach to encouraging and acknowledging expected behaviors within the school. The </a:t>
            </a:r>
            <a:r>
              <a:rPr kumimoji="0" lang="en-US" altLang="en-US" sz="2400" b="1" i="0" u="none" strike="noStrike" cap="none" normalizeH="0" baseline="0" dirty="0" err="1" smtClean="0">
                <a:ln>
                  <a:noFill/>
                </a:ln>
                <a:effectLst/>
                <a:latin typeface="Calibri" pitchFamily="34" charset="0"/>
              </a:rPr>
              <a:t>PBIS</a:t>
            </a:r>
            <a:r>
              <a:rPr kumimoji="0" lang="en-US" altLang="en-US" sz="2400" b="1" i="0" u="none" strike="noStrike" cap="none" normalizeH="0" baseline="0" dirty="0" smtClean="0">
                <a:ln>
                  <a:noFill/>
                </a:ln>
                <a:effectLst/>
                <a:latin typeface="Calibri" pitchFamily="34" charset="0"/>
              </a:rPr>
              <a:t> initiative </a:t>
            </a:r>
          </a:p>
          <a:p>
            <a:r>
              <a:rPr kumimoji="0" lang="en-US" altLang="en-US" sz="2400" b="1" i="0" u="none" strike="noStrike" cap="none" normalizeH="0" baseline="0" dirty="0" smtClean="0">
                <a:ln>
                  <a:noFill/>
                </a:ln>
                <a:effectLst/>
                <a:latin typeface="Calibri" pitchFamily="34" charset="0"/>
              </a:rPr>
              <a:t>is an on-going process that will continue to develop in the months and years to come. We make decisions based on the needs of our students and our school</a:t>
            </a:r>
          </a:p>
          <a:p>
            <a:endParaRPr lang="en-US" b="1" dirty="0">
              <a:solidFill>
                <a:srgbClr val="000000"/>
              </a:solidFill>
              <a:latin typeface="Calibri" pitchFamily="34" charset="0"/>
            </a:endParaRPr>
          </a:p>
          <a:p>
            <a:endParaRPr lang="en-US" b="1" dirty="0"/>
          </a:p>
        </p:txBody>
      </p:sp>
    </p:spTree>
    <p:extLst>
      <p:ext uri="{BB962C8B-B14F-4D97-AF65-F5344CB8AC3E}">
        <p14:creationId xmlns:p14="http://schemas.microsoft.com/office/powerpoint/2010/main" val="96122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ndezine.com/powerpoint/freebackground/templates/t_ind_281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 y="838200"/>
            <a:ext cx="4724400" cy="1384995"/>
          </a:xfrm>
          <a:prstGeom prst="rect">
            <a:avLst/>
          </a:prstGeom>
          <a:noFill/>
          <a:effectLst>
            <a:innerShdw blurRad="63500" dist="50800" dir="8100000">
              <a:prstClr val="black">
                <a:alpha val="50000"/>
              </a:prstClr>
            </a:innerShdw>
          </a:effectLst>
        </p:spPr>
        <p:txBody>
          <a:bodyPr wrap="square" rtlCol="0">
            <a:spAutoFit/>
          </a:bodyPr>
          <a:lstStyle/>
          <a:p>
            <a:pPr lvl="0" algn="ctr"/>
            <a:r>
              <a:rPr lang="en-US" sz="2800" b="1" dirty="0" smtClean="0">
                <a:solidFill>
                  <a:srgbClr val="FFFF00"/>
                </a:solidFill>
              </a:rPr>
              <a:t>Outside resources such as Mental </a:t>
            </a:r>
            <a:r>
              <a:rPr lang="en-US" sz="2800" b="1" dirty="0">
                <a:solidFill>
                  <a:srgbClr val="FFFF00"/>
                </a:solidFill>
              </a:rPr>
              <a:t>health services </a:t>
            </a:r>
            <a:r>
              <a:rPr lang="en-US" sz="2800" b="1" dirty="0" smtClean="0">
                <a:solidFill>
                  <a:srgbClr val="FFFF00"/>
                </a:solidFill>
              </a:rPr>
              <a:t>or Family Ed Center</a:t>
            </a:r>
            <a:endParaRPr lang="en-US" sz="2800" b="1" dirty="0">
              <a:solidFill>
                <a:srgbClr val="FFFF00"/>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609600"/>
            <a:ext cx="2938203" cy="3842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237" y="2438400"/>
            <a:ext cx="2595563" cy="3194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5725" y="3505200"/>
            <a:ext cx="2286000" cy="3111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2058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ndezine.com/powerpoint/freebackground/templates/t_ind_2814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45108" y="2230621"/>
            <a:ext cx="7467600" cy="830997"/>
          </a:xfrm>
          <a:prstGeom prst="rect">
            <a:avLst/>
          </a:prstGeom>
          <a:noFill/>
        </p:spPr>
        <p:txBody>
          <a:bodyPr wrap="square" rtlCol="0">
            <a:spAutoFit/>
          </a:bodyPr>
          <a:lstStyle/>
          <a:p>
            <a:r>
              <a:rPr lang="en-US" sz="4800" b="1" dirty="0">
                <a:solidFill>
                  <a:srgbClr val="FFFF00"/>
                </a:solidFill>
              </a:rPr>
              <a:t>Ongoing </a:t>
            </a:r>
            <a:r>
              <a:rPr lang="en-US" sz="4800" b="1" dirty="0" smtClean="0">
                <a:solidFill>
                  <a:srgbClr val="FFFF00"/>
                </a:solidFill>
              </a:rPr>
              <a:t>PBIS Staff Training </a:t>
            </a:r>
            <a:endParaRPr lang="en-US" sz="2000" dirty="0"/>
          </a:p>
        </p:txBody>
      </p:sp>
    </p:spTree>
    <p:extLst>
      <p:ext uri="{BB962C8B-B14F-4D97-AF65-F5344CB8AC3E}">
        <p14:creationId xmlns:p14="http://schemas.microsoft.com/office/powerpoint/2010/main" val="358437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ndezine.com/powerpoint/freebackground/templates/t_ind_2814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6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47800" y="685800"/>
            <a:ext cx="6477000" cy="1046440"/>
          </a:xfrm>
          <a:prstGeom prst="rect">
            <a:avLst/>
          </a:prstGeom>
          <a:noFill/>
        </p:spPr>
        <p:txBody>
          <a:bodyPr wrap="square" rtlCol="0">
            <a:spAutoFit/>
          </a:bodyPr>
          <a:lstStyle/>
          <a:p>
            <a:r>
              <a:rPr lang="en-US" sz="4400" b="1" dirty="0" err="1" smtClean="0">
                <a:solidFill>
                  <a:srgbClr val="FFFF00"/>
                </a:solidFill>
              </a:rPr>
              <a:t>PBIS</a:t>
            </a:r>
            <a:r>
              <a:rPr lang="en-US" sz="4400" b="1" dirty="0" smtClean="0">
                <a:solidFill>
                  <a:srgbClr val="FFFF00"/>
                </a:solidFill>
              </a:rPr>
              <a:t> Staff Survey Results </a:t>
            </a:r>
          </a:p>
          <a:p>
            <a:endParaRPr lang="en-US" dirty="0"/>
          </a:p>
        </p:txBody>
      </p:sp>
      <p:sp>
        <p:nvSpPr>
          <p:cNvPr id="4" name="TextBox 3"/>
          <p:cNvSpPr txBox="1"/>
          <p:nvPr/>
        </p:nvSpPr>
        <p:spPr>
          <a:xfrm>
            <a:off x="1600200" y="2971800"/>
            <a:ext cx="1676400" cy="369332"/>
          </a:xfrm>
          <a:prstGeom prst="rect">
            <a:avLst/>
          </a:prstGeom>
          <a:noFill/>
        </p:spPr>
        <p:txBody>
          <a:bodyPr wrap="square" rtlCol="0">
            <a:spAutoFit/>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664249820"/>
              </p:ext>
            </p:extLst>
          </p:nvPr>
        </p:nvGraphicFramePr>
        <p:xfrm>
          <a:off x="1143000" y="1905000"/>
          <a:ext cx="6477000" cy="1066800"/>
        </p:xfrm>
        <a:graphic>
          <a:graphicData uri="http://schemas.openxmlformats.org/drawingml/2006/table">
            <a:tbl>
              <a:tblPr/>
              <a:tblGrid>
                <a:gridCol w="2141425"/>
                <a:gridCol w="1670960"/>
                <a:gridCol w="1593902"/>
                <a:gridCol w="1070713"/>
              </a:tblGrid>
              <a:tr h="1066800">
                <a:tc>
                  <a:txBody>
                    <a:bodyPr/>
                    <a:lstStyle/>
                    <a:p>
                      <a:pPr algn="l" fontAlgn="t"/>
                      <a:r>
                        <a:rPr lang="en-US" sz="1400" b="1" i="0" u="none" strike="noStrike" dirty="0">
                          <a:solidFill>
                            <a:srgbClr val="000000"/>
                          </a:solidFill>
                          <a:effectLst/>
                          <a:latin typeface="Calibri"/>
                        </a:rPr>
                        <a:t>1. What does </a:t>
                      </a:r>
                      <a:r>
                        <a:rPr lang="en-US" sz="1400" b="1" i="0" u="none" strike="noStrike" dirty="0" err="1">
                          <a:solidFill>
                            <a:srgbClr val="000000"/>
                          </a:solidFill>
                          <a:effectLst/>
                          <a:latin typeface="Calibri"/>
                        </a:rPr>
                        <a:t>PBIS</a:t>
                      </a:r>
                      <a:r>
                        <a:rPr lang="en-US" sz="1400" b="1" i="0" u="none" strike="noStrike" dirty="0">
                          <a:solidFill>
                            <a:srgbClr val="000000"/>
                          </a:solidFill>
                          <a:effectLst/>
                          <a:latin typeface="Calibri"/>
                        </a:rPr>
                        <a:t> stand for?</a:t>
                      </a:r>
                    </a:p>
                  </a:txBody>
                  <a:tcPr marL="9525" marR="9525" marT="9525" marB="0">
                    <a:lnL>
                      <a:noFill/>
                    </a:lnL>
                    <a:lnR>
                      <a:noFill/>
                    </a:lnR>
                    <a:lnT>
                      <a:noFill/>
                    </a:lnT>
                    <a:lnB>
                      <a:noFill/>
                    </a:lnB>
                  </a:tcPr>
                </a:tc>
                <a:tc>
                  <a:txBody>
                    <a:bodyPr/>
                    <a:lstStyle/>
                    <a:p>
                      <a:pPr algn="l" fontAlgn="t"/>
                      <a:r>
                        <a:rPr lang="en-US" sz="1400" b="0" i="0" u="none" strike="noStrike" dirty="0">
                          <a:solidFill>
                            <a:srgbClr val="000000"/>
                          </a:solidFill>
                          <a:effectLst/>
                          <a:latin typeface="Calibri"/>
                        </a:rPr>
                        <a:t>a. Peanut butter is sweet =0</a:t>
                      </a:r>
                    </a:p>
                  </a:txBody>
                  <a:tcPr marL="9525" marR="9525" marT="9525" marB="0">
                    <a:lnL>
                      <a:noFill/>
                    </a:lnL>
                    <a:lnR>
                      <a:noFill/>
                    </a:lnR>
                    <a:lnT>
                      <a:noFill/>
                    </a:lnT>
                    <a:lnB>
                      <a:noFill/>
                    </a:lnB>
                  </a:tcPr>
                </a:tc>
                <a:tc>
                  <a:txBody>
                    <a:bodyPr/>
                    <a:lstStyle/>
                    <a:p>
                      <a:pPr algn="l" fontAlgn="t"/>
                      <a:r>
                        <a:rPr lang="en-US" sz="1400" b="0" i="0" u="none" strike="noStrike">
                          <a:solidFill>
                            <a:srgbClr val="000000"/>
                          </a:solidFill>
                          <a:effectLst/>
                          <a:latin typeface="Calibri"/>
                        </a:rPr>
                        <a:t>b. positive behavior intervention supports=26</a:t>
                      </a:r>
                    </a:p>
                  </a:txBody>
                  <a:tcPr marL="9525" marR="9525" marT="9525" marB="0">
                    <a:lnL>
                      <a:noFill/>
                    </a:lnL>
                    <a:lnR>
                      <a:noFill/>
                    </a:lnR>
                    <a:lnT>
                      <a:noFill/>
                    </a:lnT>
                    <a:lnB>
                      <a:noFill/>
                    </a:lnB>
                  </a:tcPr>
                </a:tc>
                <a:tc>
                  <a:txBody>
                    <a:bodyPr/>
                    <a:lstStyle/>
                    <a:p>
                      <a:pPr algn="l" fontAlgn="t"/>
                      <a:r>
                        <a:rPr lang="en-US" sz="1400" b="0" i="0" u="none" strike="noStrike" dirty="0">
                          <a:solidFill>
                            <a:srgbClr val="000000"/>
                          </a:solidFill>
                          <a:effectLst/>
                          <a:latin typeface="Calibri"/>
                        </a:rPr>
                        <a:t>c. Proactive Behavior Intervention strategies=3</a:t>
                      </a:r>
                    </a:p>
                  </a:txBody>
                  <a:tcPr marL="9525" marR="9525" marT="9525" marB="0">
                    <a:lnL>
                      <a:noFill/>
                    </a:lnL>
                    <a:lnR>
                      <a:noFill/>
                    </a:lnR>
                    <a:lnT>
                      <a:noFill/>
                    </a:lnT>
                    <a:lnB>
                      <a:noFill/>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89760366"/>
              </p:ext>
            </p:extLst>
          </p:nvPr>
        </p:nvGraphicFramePr>
        <p:xfrm>
          <a:off x="1143000" y="3112532"/>
          <a:ext cx="6553200" cy="457200"/>
        </p:xfrm>
        <a:graphic>
          <a:graphicData uri="http://schemas.openxmlformats.org/drawingml/2006/table">
            <a:tbl>
              <a:tblPr/>
              <a:tblGrid>
                <a:gridCol w="2166618"/>
                <a:gridCol w="1690619"/>
                <a:gridCol w="1612654"/>
                <a:gridCol w="1083309"/>
              </a:tblGrid>
              <a:tr h="457200">
                <a:tc>
                  <a:txBody>
                    <a:bodyPr/>
                    <a:lstStyle/>
                    <a:p>
                      <a:pPr algn="l" fontAlgn="b"/>
                      <a:r>
                        <a:rPr lang="en-US" sz="1400" b="1" i="0" u="none" strike="noStrike" dirty="0">
                          <a:solidFill>
                            <a:srgbClr val="000000"/>
                          </a:solidFill>
                          <a:effectLst/>
                          <a:latin typeface="Calibri"/>
                        </a:rPr>
                        <a:t>2. How many levels of </a:t>
                      </a:r>
                      <a:r>
                        <a:rPr lang="en-US" sz="1400" b="1" i="0" u="none" strike="noStrike" dirty="0" err="1">
                          <a:solidFill>
                            <a:srgbClr val="000000"/>
                          </a:solidFill>
                          <a:effectLst/>
                          <a:latin typeface="Calibri"/>
                        </a:rPr>
                        <a:t>PBIS</a:t>
                      </a:r>
                      <a:r>
                        <a:rPr lang="en-US" sz="1400" b="1" i="0" u="none" strike="noStrike" dirty="0">
                          <a:solidFill>
                            <a:srgbClr val="000000"/>
                          </a:solidFill>
                          <a:effectLst/>
                          <a:latin typeface="Calibri"/>
                        </a:rPr>
                        <a:t> are there?</a:t>
                      </a:r>
                    </a:p>
                  </a:txBody>
                  <a:tcPr marL="9525" marR="9525" marT="9525" marB="0" anchor="b">
                    <a:lnL>
                      <a:noFill/>
                    </a:lnL>
                    <a:lnR>
                      <a:noFill/>
                    </a:lnR>
                    <a:lnT>
                      <a:noFill/>
                    </a:lnT>
                    <a:lnB>
                      <a:noFill/>
                    </a:lnB>
                  </a:tcPr>
                </a:tc>
                <a:tc>
                  <a:txBody>
                    <a:bodyPr/>
                    <a:lstStyle/>
                    <a:p>
                      <a:pPr algn="l" fontAlgn="t"/>
                      <a:r>
                        <a:rPr lang="en-US" sz="1400" b="0" i="0" u="none" strike="noStrike">
                          <a:solidFill>
                            <a:srgbClr val="000000"/>
                          </a:solidFill>
                          <a:effectLst/>
                          <a:latin typeface="Calibri"/>
                        </a:rPr>
                        <a:t>a. 1=0</a:t>
                      </a:r>
                    </a:p>
                  </a:txBody>
                  <a:tcPr marL="9525" marR="9525" marT="9525" marB="0">
                    <a:lnL>
                      <a:noFill/>
                    </a:lnL>
                    <a:lnR>
                      <a:noFill/>
                    </a:lnR>
                    <a:lnT>
                      <a:noFill/>
                    </a:lnT>
                    <a:lnB>
                      <a:noFill/>
                    </a:lnB>
                  </a:tcPr>
                </a:tc>
                <a:tc>
                  <a:txBody>
                    <a:bodyPr/>
                    <a:lstStyle/>
                    <a:p>
                      <a:pPr algn="l" fontAlgn="t"/>
                      <a:r>
                        <a:rPr lang="en-US" sz="1400" b="0" i="0" u="none" strike="noStrike">
                          <a:solidFill>
                            <a:srgbClr val="000000"/>
                          </a:solidFill>
                          <a:effectLst/>
                          <a:latin typeface="Calibri"/>
                        </a:rPr>
                        <a:t>b. 2=0</a:t>
                      </a:r>
                    </a:p>
                  </a:txBody>
                  <a:tcPr marL="9525" marR="9525" marT="9525" marB="0">
                    <a:lnL>
                      <a:noFill/>
                    </a:lnL>
                    <a:lnR>
                      <a:noFill/>
                    </a:lnR>
                    <a:lnT>
                      <a:noFill/>
                    </a:lnT>
                    <a:lnB>
                      <a:noFill/>
                    </a:lnB>
                  </a:tcPr>
                </a:tc>
                <a:tc>
                  <a:txBody>
                    <a:bodyPr/>
                    <a:lstStyle/>
                    <a:p>
                      <a:pPr algn="l" fontAlgn="t"/>
                      <a:r>
                        <a:rPr lang="en-US" sz="1400" b="0" i="0" u="none" strike="noStrike" dirty="0">
                          <a:solidFill>
                            <a:srgbClr val="000000"/>
                          </a:solidFill>
                          <a:effectLst/>
                          <a:latin typeface="Calibri"/>
                        </a:rPr>
                        <a:t>c. 3= 29</a:t>
                      </a:r>
                    </a:p>
                  </a:txBody>
                  <a:tcPr marL="9525" marR="9525" marT="9525" marB="0">
                    <a:lnL>
                      <a:noFill/>
                    </a:lnL>
                    <a:lnR>
                      <a:noFill/>
                    </a:lnR>
                    <a:lnT>
                      <a:noFill/>
                    </a:lnT>
                    <a:lnB>
                      <a:noFill/>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9109959"/>
              </p:ext>
            </p:extLst>
          </p:nvPr>
        </p:nvGraphicFramePr>
        <p:xfrm>
          <a:off x="1180529" y="4076700"/>
          <a:ext cx="6287070" cy="222885"/>
        </p:xfrm>
        <a:graphic>
          <a:graphicData uri="http://schemas.openxmlformats.org/drawingml/2006/table">
            <a:tbl>
              <a:tblPr/>
              <a:tblGrid>
                <a:gridCol w="2078630"/>
                <a:gridCol w="1621962"/>
                <a:gridCol w="1547163"/>
                <a:gridCol w="1039315"/>
              </a:tblGrid>
              <a:tr h="190500">
                <a:tc>
                  <a:txBody>
                    <a:bodyPr/>
                    <a:lstStyle/>
                    <a:p>
                      <a:pPr algn="l" fontAlgn="b"/>
                      <a:r>
                        <a:rPr lang="en-US" sz="1400" b="1" i="0" u="none" strike="noStrike">
                          <a:solidFill>
                            <a:srgbClr val="000000"/>
                          </a:solidFill>
                          <a:effectLst/>
                          <a:latin typeface="Calibri"/>
                        </a:rPr>
                        <a:t>3. What is PBIS?</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a. Framework= 26</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b. curriculum= 1</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no answer=2</a:t>
                      </a: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3584740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ndezine.com/powerpoint/freebackground/templates/t_ind_281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24"/>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3324954586"/>
              </p:ext>
            </p:extLst>
          </p:nvPr>
        </p:nvGraphicFramePr>
        <p:xfrm>
          <a:off x="1600200" y="685800"/>
          <a:ext cx="1676400" cy="5139690"/>
        </p:xfrm>
        <a:graphic>
          <a:graphicData uri="http://schemas.openxmlformats.org/drawingml/2006/table">
            <a:tbl>
              <a:tblPr/>
              <a:tblGrid>
                <a:gridCol w="1676400"/>
              </a:tblGrid>
              <a:tr h="382860">
                <a:tc>
                  <a:txBody>
                    <a:bodyPr/>
                    <a:lstStyle/>
                    <a:p>
                      <a:pPr algn="l" fontAlgn="b"/>
                      <a:r>
                        <a:rPr lang="en-US" sz="1400" b="1" i="0" u="none" strike="noStrike" dirty="0">
                          <a:solidFill>
                            <a:srgbClr val="000000"/>
                          </a:solidFill>
                          <a:effectLst/>
                          <a:latin typeface="Calibri"/>
                        </a:rPr>
                        <a:t>4. What are </a:t>
                      </a:r>
                      <a:r>
                        <a:rPr lang="en-US" sz="1400" b="1" i="0" u="none" strike="noStrike" dirty="0" err="1" smtClean="0">
                          <a:solidFill>
                            <a:srgbClr val="000000"/>
                          </a:solidFill>
                          <a:effectLst/>
                          <a:latin typeface="Calibri"/>
                        </a:rPr>
                        <a:t>Pawsome</a:t>
                      </a:r>
                      <a:r>
                        <a:rPr lang="en-US" sz="1400" b="1" i="0" u="none" strike="noStrike" dirty="0" smtClean="0">
                          <a:solidFill>
                            <a:srgbClr val="000000"/>
                          </a:solidFill>
                          <a:effectLst/>
                          <a:latin typeface="Calibri"/>
                        </a:rPr>
                        <a:t> </a:t>
                      </a:r>
                      <a:r>
                        <a:rPr lang="en-US" sz="1400" b="1" i="0" u="none" strike="noStrike" dirty="0">
                          <a:solidFill>
                            <a:srgbClr val="000000"/>
                          </a:solidFill>
                          <a:effectLst/>
                          <a:latin typeface="Calibri"/>
                        </a:rPr>
                        <a:t>tickets given for?</a:t>
                      </a:r>
                    </a:p>
                  </a:txBody>
                  <a:tcPr marL="9525" marR="9525" marT="9525" marB="0" anchor="b">
                    <a:lnL>
                      <a:noFill/>
                    </a:lnL>
                    <a:lnR>
                      <a:noFill/>
                    </a:lnR>
                    <a:lnT>
                      <a:noFill/>
                    </a:lnT>
                    <a:lnB>
                      <a:noFill/>
                    </a:lnB>
                  </a:tcPr>
                </a:tc>
              </a:tr>
              <a:tr h="3244837">
                <a:tc>
                  <a:txBody>
                    <a:bodyPr/>
                    <a:lstStyle/>
                    <a:p>
                      <a:pPr algn="l" fontAlgn="b"/>
                      <a:r>
                        <a:rPr lang="en-US" sz="1400" b="0" i="0" u="none" strike="noStrike" dirty="0">
                          <a:solidFill>
                            <a:srgbClr val="000000"/>
                          </a:solidFill>
                          <a:effectLst/>
                          <a:latin typeface="Calibri"/>
                        </a:rPr>
                        <a:t>Rewards to students for good behavior/behavior (11), Reinforce </a:t>
                      </a:r>
                      <a:r>
                        <a:rPr lang="en-US" sz="1400" b="0" i="0" u="none" strike="noStrike" dirty="0" err="1">
                          <a:solidFill>
                            <a:srgbClr val="000000"/>
                          </a:solidFill>
                          <a:effectLst/>
                          <a:latin typeface="Calibri"/>
                        </a:rPr>
                        <a:t>PBIS</a:t>
                      </a:r>
                      <a:r>
                        <a:rPr lang="en-US" sz="1400" b="0" i="0" u="none" strike="noStrike" dirty="0">
                          <a:solidFill>
                            <a:srgbClr val="000000"/>
                          </a:solidFill>
                          <a:effectLst/>
                          <a:latin typeface="Calibri"/>
                        </a:rPr>
                        <a:t> (2), Responsibility &amp; respect, Being safe, respectful, sign of a leader (3), Positive behavior, Exceptional behavior, Great examples to follow, Great accomplishment in area of </a:t>
                      </a:r>
                      <a:r>
                        <a:rPr lang="en-US" sz="1400" b="0" i="0" u="none" strike="noStrike" dirty="0" err="1">
                          <a:solidFill>
                            <a:srgbClr val="000000"/>
                          </a:solidFill>
                          <a:effectLst/>
                          <a:latin typeface="Calibri"/>
                        </a:rPr>
                        <a:t>PBIS</a:t>
                      </a:r>
                      <a:r>
                        <a:rPr lang="en-US" sz="1400" b="0" i="0" u="none" strike="noStrike" dirty="0">
                          <a:solidFill>
                            <a:srgbClr val="000000"/>
                          </a:solidFill>
                          <a:effectLst/>
                          <a:latin typeface="Calibri"/>
                        </a:rPr>
                        <a:t>, Positive behavior that complies with </a:t>
                      </a:r>
                      <a:r>
                        <a:rPr lang="en-US" sz="1400" b="0" i="0" u="none" strike="noStrike" dirty="0" err="1">
                          <a:solidFill>
                            <a:srgbClr val="000000"/>
                          </a:solidFill>
                          <a:effectLst/>
                          <a:latin typeface="Calibri"/>
                        </a:rPr>
                        <a:t>PBIS</a:t>
                      </a:r>
                      <a:r>
                        <a:rPr lang="en-US" sz="1400" b="0" i="0" u="none" strike="noStrike" dirty="0">
                          <a:solidFill>
                            <a:srgbClr val="000000"/>
                          </a:solidFill>
                          <a:effectLst/>
                          <a:latin typeface="Calibri"/>
                        </a:rPr>
                        <a:t> grid, Positive behavior(2), Good behavior-caught doing good deed, Acknowledging and reinforcing positive behavior. </a:t>
                      </a:r>
                    </a:p>
                  </a:txBody>
                  <a:tcPr marL="9525" marR="9525" marT="9525" marB="0" anchor="b">
                    <a:lnL>
                      <a:noFill/>
                    </a:lnL>
                    <a:lnR>
                      <a:noFill/>
                    </a:lnR>
                    <a:lnT>
                      <a:noFill/>
                    </a:lnT>
                    <a:lnB>
                      <a:noFill/>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717300553"/>
              </p:ext>
            </p:extLst>
          </p:nvPr>
        </p:nvGraphicFramePr>
        <p:xfrm>
          <a:off x="4953000" y="762000"/>
          <a:ext cx="2984500" cy="1929765"/>
        </p:xfrm>
        <a:graphic>
          <a:graphicData uri="http://schemas.openxmlformats.org/drawingml/2006/table">
            <a:tbl>
              <a:tblPr/>
              <a:tblGrid>
                <a:gridCol w="1676400"/>
                <a:gridCol w="1308100"/>
              </a:tblGrid>
              <a:tr h="1447800">
                <a:tc>
                  <a:txBody>
                    <a:bodyPr/>
                    <a:lstStyle/>
                    <a:p>
                      <a:pPr algn="l" fontAlgn="t"/>
                      <a:r>
                        <a:rPr lang="en-US" sz="1400" b="1" i="0" u="none" strike="noStrike" dirty="0">
                          <a:solidFill>
                            <a:srgbClr val="000000"/>
                          </a:solidFill>
                          <a:effectLst/>
                          <a:latin typeface="Calibri"/>
                        </a:rPr>
                        <a:t>5. What colors are </a:t>
                      </a:r>
                      <a:r>
                        <a:rPr lang="en-US" sz="1400" b="1" i="0" u="none" strike="noStrike" dirty="0" err="1">
                          <a:solidFill>
                            <a:srgbClr val="000000"/>
                          </a:solidFill>
                          <a:effectLst/>
                          <a:latin typeface="Calibri"/>
                        </a:rPr>
                        <a:t>Pawsome</a:t>
                      </a:r>
                      <a:r>
                        <a:rPr lang="en-US" sz="1400" b="1" i="0" u="none" strike="noStrike" dirty="0">
                          <a:solidFill>
                            <a:srgbClr val="000000"/>
                          </a:solidFill>
                          <a:effectLst/>
                          <a:latin typeface="Calibri"/>
                        </a:rPr>
                        <a:t> Tickets?</a:t>
                      </a:r>
                    </a:p>
                  </a:txBody>
                  <a:tcPr marL="9525" marR="9525" marT="9525" marB="0">
                    <a:lnL>
                      <a:noFill/>
                    </a:lnL>
                    <a:lnR>
                      <a:noFill/>
                    </a:lnR>
                    <a:lnT>
                      <a:noFill/>
                    </a:lnT>
                    <a:lnB>
                      <a:noFill/>
                    </a:lnB>
                  </a:tcPr>
                </a:tc>
                <a:tc>
                  <a:txBody>
                    <a:bodyPr/>
                    <a:lstStyle/>
                    <a:p>
                      <a:pPr algn="l" fontAlgn="b"/>
                      <a:r>
                        <a:rPr lang="en-US" sz="1400" b="0" i="0" u="none" strike="noStrike" dirty="0">
                          <a:solidFill>
                            <a:srgbClr val="000000"/>
                          </a:solidFill>
                          <a:effectLst/>
                          <a:latin typeface="Calibri"/>
                        </a:rPr>
                        <a:t>White/yellow (21), Yellowish Green, yellow/green (1), Gold/White (2), Yellow (2), White/Green, White/Greenish Yellow, </a:t>
                      </a: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932683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ndezine.com/powerpoint/freebackground/templates/t_ind_281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6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66800" y="990600"/>
            <a:ext cx="1066800" cy="369332"/>
          </a:xfrm>
          <a:prstGeom prst="rect">
            <a:avLst/>
          </a:prstGeom>
          <a:noFill/>
        </p:spPr>
        <p:txBody>
          <a:bodyPr wrap="square" rtlCol="0">
            <a:spAutoFit/>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46173999"/>
              </p:ext>
            </p:extLst>
          </p:nvPr>
        </p:nvGraphicFramePr>
        <p:xfrm>
          <a:off x="1066800" y="228600"/>
          <a:ext cx="6116492" cy="6225972"/>
        </p:xfrm>
        <a:graphic>
          <a:graphicData uri="http://schemas.openxmlformats.org/drawingml/2006/table">
            <a:tbl>
              <a:tblPr/>
              <a:tblGrid>
                <a:gridCol w="6116492"/>
              </a:tblGrid>
              <a:tr h="487737">
                <a:tc>
                  <a:txBody>
                    <a:bodyPr/>
                    <a:lstStyle/>
                    <a:p>
                      <a:pPr algn="l" fontAlgn="b"/>
                      <a:r>
                        <a:rPr lang="en-US" sz="1700" b="1" i="0" u="none" strike="noStrike" dirty="0">
                          <a:solidFill>
                            <a:srgbClr val="000000"/>
                          </a:solidFill>
                          <a:effectLst/>
                          <a:latin typeface="Calibri"/>
                        </a:rPr>
                        <a:t>6. What are Golden Valley's School-wide expectations?-</a:t>
                      </a:r>
                      <a:r>
                        <a:rPr lang="en-US" sz="1700" b="0" i="0" u="none" strike="noStrike" dirty="0">
                          <a:solidFill>
                            <a:srgbClr val="000000"/>
                          </a:solidFill>
                          <a:effectLst/>
                          <a:latin typeface="Calibri"/>
                        </a:rPr>
                        <a:t> correct answer is </a:t>
                      </a:r>
                      <a:r>
                        <a:rPr lang="en-US" sz="1700" b="1" i="1" u="none" strike="noStrike" dirty="0">
                          <a:solidFill>
                            <a:srgbClr val="000000"/>
                          </a:solidFill>
                          <a:effectLst/>
                          <a:latin typeface="Calibri"/>
                        </a:rPr>
                        <a:t>"be safe, be respectful, be responsible, be the example</a:t>
                      </a:r>
                      <a:r>
                        <a:rPr lang="en-US" sz="1700" b="0" i="1" u="none" strike="noStrike" dirty="0">
                          <a:solidFill>
                            <a:srgbClr val="000000"/>
                          </a:solidFill>
                          <a:effectLst/>
                          <a:latin typeface="Calibri"/>
                        </a:rPr>
                        <a:t>"</a:t>
                      </a:r>
                      <a:endParaRPr lang="en-US" sz="1700" b="0" i="0" u="none" strike="noStrike" dirty="0">
                        <a:solidFill>
                          <a:srgbClr val="000000"/>
                        </a:solidFill>
                        <a:effectLst/>
                        <a:latin typeface="Calibri"/>
                      </a:endParaRPr>
                    </a:p>
                  </a:txBody>
                  <a:tcPr marL="4026" marR="4026" marT="4026" marB="0" anchor="b">
                    <a:lnL>
                      <a:noFill/>
                    </a:lnL>
                    <a:lnR>
                      <a:noFill/>
                    </a:lnR>
                    <a:lnT>
                      <a:noFill/>
                    </a:lnT>
                    <a:lnB>
                      <a:noFill/>
                    </a:lnB>
                  </a:tcPr>
                </a:tc>
              </a:tr>
              <a:tr h="3931863">
                <a:tc>
                  <a:txBody>
                    <a:bodyPr/>
                    <a:lstStyle/>
                    <a:p>
                      <a:pPr algn="l" fontAlgn="b"/>
                      <a:r>
                        <a:rPr lang="en-US" sz="1700" b="1" i="0" u="none" strike="noStrike" dirty="0" smtClean="0">
                          <a:solidFill>
                            <a:srgbClr val="000000"/>
                          </a:solidFill>
                          <a:effectLst/>
                          <a:latin typeface="Calibri"/>
                        </a:rPr>
                        <a:t>Staff response: </a:t>
                      </a:r>
                      <a:r>
                        <a:rPr lang="en-US" sz="1700" b="0" i="0" u="none" strike="noStrike" dirty="0" smtClean="0">
                          <a:solidFill>
                            <a:srgbClr val="000000"/>
                          </a:solidFill>
                          <a:effectLst/>
                          <a:latin typeface="Calibri"/>
                        </a:rPr>
                        <a:t>Student </a:t>
                      </a:r>
                      <a:r>
                        <a:rPr lang="en-US" sz="1700" b="0" i="0" u="none" strike="noStrike" dirty="0">
                          <a:solidFill>
                            <a:srgbClr val="000000"/>
                          </a:solidFill>
                          <a:effectLst/>
                          <a:latin typeface="Calibri"/>
                        </a:rPr>
                        <a:t>safety, be safe, be responsible, be a leader,/be the example, be responsible be safe, be respectful be a leader/all students will be reading at level/respect, responsible, safe, leader/high reading and writing expectations. We are trying to get all students at grade level/walking in lines, using restroom at recess being respectful and responsively and trying your best/be safe, be the example, be respectful etc./being safe, respectful, responsible a leader/for all students to be leaders/positive behavior for being responsible, respectful safe and a good leader/being safe, responsible, being a leader being the example(2)/be respectful, safe , be responsible/positive interactions, positive choices, literacy is king/what's on everyone's wall/ be responsible, be a leader, be the example, be respectful/be safe, be respectful, be responsible and be a leader/to be safe, responsible, leader and example/safe, respectful, responsible, example/be a leader, be an example/all students will learn , literacy is king, be safe, be respectful, be responsible, be the example to follow/all students will learn/be safe, be respectful, be a leader, be responsible/be respectful, be responsible, be a leader, be the example/be a leader, be safe, be responsible, be the example/be safe, be respectful, be responsible/every student will be college ready/be safe, be respectful, be responsible, and be the example, it's the mighty lion way/be safe, respectful, responsible, be a leader</a:t>
                      </a:r>
                      <a:r>
                        <a:rPr lang="en-US" sz="1700" b="0" i="0" u="none" strike="noStrike" dirty="0" smtClean="0">
                          <a:solidFill>
                            <a:srgbClr val="000000"/>
                          </a:solidFill>
                          <a:effectLst/>
                          <a:latin typeface="Calibri"/>
                        </a:rPr>
                        <a:t>/                                                       </a:t>
                      </a:r>
                      <a:endParaRPr lang="en-US" sz="1700" b="0" i="0" u="none" strike="noStrike" dirty="0">
                        <a:solidFill>
                          <a:srgbClr val="000000"/>
                        </a:solidFill>
                        <a:effectLst/>
                        <a:latin typeface="Calibri"/>
                      </a:endParaRPr>
                    </a:p>
                  </a:txBody>
                  <a:tcPr marL="4026" marR="4026" marT="4026" marB="0" anchor="b">
                    <a:lnL>
                      <a:noFill/>
                    </a:lnL>
                    <a:lnR>
                      <a:noFill/>
                    </a:lnR>
                    <a:lnT>
                      <a:noFill/>
                    </a:lnT>
                    <a:lnB>
                      <a:noFill/>
                    </a:lnB>
                  </a:tcPr>
                </a:tc>
              </a:tr>
            </a:tbl>
          </a:graphicData>
        </a:graphic>
      </p:graphicFrame>
    </p:spTree>
    <p:extLst>
      <p:ext uri="{BB962C8B-B14F-4D97-AF65-F5344CB8AC3E}">
        <p14:creationId xmlns:p14="http://schemas.microsoft.com/office/powerpoint/2010/main" val="112298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ndezine.com/powerpoint/freebackground/templates/t_ind_281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48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2928396385"/>
              </p:ext>
            </p:extLst>
          </p:nvPr>
        </p:nvGraphicFramePr>
        <p:xfrm>
          <a:off x="457201" y="609600"/>
          <a:ext cx="2666999" cy="5562078"/>
        </p:xfrm>
        <a:graphic>
          <a:graphicData uri="http://schemas.openxmlformats.org/drawingml/2006/table">
            <a:tbl>
              <a:tblPr/>
              <a:tblGrid>
                <a:gridCol w="2666999"/>
              </a:tblGrid>
              <a:tr h="507791">
                <a:tc>
                  <a:txBody>
                    <a:bodyPr/>
                    <a:lstStyle/>
                    <a:p>
                      <a:pPr algn="l" fontAlgn="b"/>
                      <a:r>
                        <a:rPr lang="en-US" sz="1400" b="1" i="0" u="none" strike="noStrike" dirty="0">
                          <a:solidFill>
                            <a:srgbClr val="000000"/>
                          </a:solidFill>
                          <a:effectLst/>
                          <a:latin typeface="Calibri"/>
                        </a:rPr>
                        <a:t>7. What are some ways you promote communication with parents?</a:t>
                      </a:r>
                    </a:p>
                  </a:txBody>
                  <a:tcPr marL="7359" marR="7359" marT="7359" marB="0" anchor="b">
                    <a:lnL>
                      <a:noFill/>
                    </a:lnL>
                    <a:lnR>
                      <a:noFill/>
                    </a:lnR>
                    <a:lnT>
                      <a:noFill/>
                    </a:lnT>
                    <a:lnB>
                      <a:noFill/>
                    </a:lnB>
                  </a:tcPr>
                </a:tc>
              </a:tr>
              <a:tr h="4018172">
                <a:tc>
                  <a:txBody>
                    <a:bodyPr/>
                    <a:lstStyle/>
                    <a:p>
                      <a:pPr algn="l" fontAlgn="b"/>
                      <a:r>
                        <a:rPr lang="en-US" sz="1400" b="0" i="0" u="none" strike="noStrike" dirty="0">
                          <a:solidFill>
                            <a:srgbClr val="000000"/>
                          </a:solidFill>
                          <a:effectLst/>
                          <a:latin typeface="Calibri"/>
                        </a:rPr>
                        <a:t>Weekly behavior charts that require parents signature (3), parent night, newsletters (5), parking lot , speak with parents, highlight news, weekly reports home on </a:t>
                      </a:r>
                      <a:r>
                        <a:rPr lang="en-US" sz="1400" b="0" i="0" u="none" strike="noStrike" dirty="0" err="1">
                          <a:solidFill>
                            <a:srgbClr val="000000"/>
                          </a:solidFill>
                          <a:effectLst/>
                          <a:latin typeface="Calibri"/>
                        </a:rPr>
                        <a:t>bx</a:t>
                      </a:r>
                      <a:r>
                        <a:rPr lang="en-US" sz="1400" b="0" i="0" u="none" strike="noStrike" dirty="0">
                          <a:solidFill>
                            <a:srgbClr val="000000"/>
                          </a:solidFill>
                          <a:effectLst/>
                          <a:latin typeface="Calibri"/>
                        </a:rPr>
                        <a:t> and curriculum, progress reports, contact inform exchange,  class dojo, email, text (2),  day to day communication, written notes (formal and informal), programs, workshops, notes home (10),  daily greeting, talking to parents in a positive manner, behavior charts (2), literacy nights, </a:t>
                      </a:r>
                      <a:r>
                        <a:rPr lang="en-US" sz="1400" b="0" i="0" u="none" strike="noStrike" dirty="0" err="1">
                          <a:solidFill>
                            <a:srgbClr val="000000"/>
                          </a:solidFill>
                          <a:effectLst/>
                          <a:latin typeface="Calibri"/>
                        </a:rPr>
                        <a:t>ieps</a:t>
                      </a:r>
                      <a:r>
                        <a:rPr lang="en-US" sz="1400" b="0" i="0" u="none" strike="noStrike" dirty="0">
                          <a:solidFill>
                            <a:srgbClr val="000000"/>
                          </a:solidFill>
                          <a:effectLst/>
                          <a:latin typeface="Calibri"/>
                        </a:rPr>
                        <a:t>, communication,  send out flyers, phone calls (9),  speaking to parents after school (2), family parent nights, personal contact,   homework logs, report cards, conferences (5),   weekly notes, reading log homework and behavior, parent meetings, orally, written, through the children, homework checklists</a:t>
                      </a:r>
                    </a:p>
                  </a:txBody>
                  <a:tcPr marL="7359" marR="7359" marT="7359" marB="0" anchor="b">
                    <a:lnL>
                      <a:noFill/>
                    </a:lnL>
                    <a:lnR>
                      <a:noFill/>
                    </a:lnR>
                    <a:lnT>
                      <a:noFill/>
                    </a:lnT>
                    <a:lnB>
                      <a:noFill/>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94762548"/>
              </p:ext>
            </p:extLst>
          </p:nvPr>
        </p:nvGraphicFramePr>
        <p:xfrm>
          <a:off x="6934200" y="685800"/>
          <a:ext cx="1676400" cy="3571676"/>
        </p:xfrm>
        <a:graphic>
          <a:graphicData uri="http://schemas.openxmlformats.org/drawingml/2006/table">
            <a:tbl>
              <a:tblPr/>
              <a:tblGrid>
                <a:gridCol w="1676400"/>
              </a:tblGrid>
              <a:tr h="952500">
                <a:tc>
                  <a:txBody>
                    <a:bodyPr/>
                    <a:lstStyle/>
                    <a:p>
                      <a:pPr algn="l" fontAlgn="b"/>
                      <a:r>
                        <a:rPr lang="en-US" sz="1400" b="1" i="0" u="none" strike="noStrike" dirty="0">
                          <a:solidFill>
                            <a:srgbClr val="000000"/>
                          </a:solidFill>
                          <a:effectLst/>
                          <a:latin typeface="Calibri"/>
                        </a:rPr>
                        <a:t>Extra Credit! What is Golden Valley's current </a:t>
                      </a:r>
                      <a:r>
                        <a:rPr lang="en-US" sz="1400" b="1" i="0" u="none" strike="noStrike" dirty="0" err="1">
                          <a:solidFill>
                            <a:srgbClr val="000000"/>
                          </a:solidFill>
                          <a:effectLst/>
                          <a:latin typeface="Calibri"/>
                        </a:rPr>
                        <a:t>PBIS</a:t>
                      </a:r>
                      <a:r>
                        <a:rPr lang="en-US" sz="1400" b="1" i="0" u="none" strike="noStrike" dirty="0">
                          <a:solidFill>
                            <a:srgbClr val="000000"/>
                          </a:solidFill>
                          <a:effectLst/>
                          <a:latin typeface="Calibri"/>
                        </a:rPr>
                        <a:t> Level and what is our Goal?- </a:t>
                      </a:r>
                      <a:r>
                        <a:rPr lang="en-US" sz="1400" b="0" i="0" u="none" strike="noStrike" dirty="0">
                          <a:solidFill>
                            <a:srgbClr val="000000"/>
                          </a:solidFill>
                          <a:effectLst/>
                          <a:latin typeface="Calibri"/>
                        </a:rPr>
                        <a:t>Correct answer is</a:t>
                      </a:r>
                      <a:r>
                        <a:rPr lang="en-US" sz="1400" b="1" i="0" u="none" strike="noStrike" dirty="0">
                          <a:solidFill>
                            <a:srgbClr val="000000"/>
                          </a:solidFill>
                          <a:effectLst/>
                          <a:latin typeface="Calibri"/>
                        </a:rPr>
                        <a:t> </a:t>
                      </a:r>
                      <a:r>
                        <a:rPr lang="en-US" sz="1400" b="1" i="1" u="none" strike="noStrike" dirty="0">
                          <a:solidFill>
                            <a:srgbClr val="000000"/>
                          </a:solidFill>
                          <a:effectLst/>
                          <a:latin typeface="Calibri"/>
                        </a:rPr>
                        <a:t>Bronze/Gold</a:t>
                      </a:r>
                      <a:endParaRPr lang="en-US" sz="1400" b="1" i="0" u="none" strike="noStrike" dirty="0">
                        <a:solidFill>
                          <a:srgbClr val="000000"/>
                        </a:solidFill>
                        <a:effectLst/>
                        <a:latin typeface="Calibri"/>
                      </a:endParaRPr>
                    </a:p>
                  </a:txBody>
                  <a:tcPr marL="9525" marR="9525" marT="9525" marB="0" anchor="b">
                    <a:lnL>
                      <a:noFill/>
                    </a:lnL>
                    <a:lnR>
                      <a:noFill/>
                    </a:lnR>
                    <a:lnT>
                      <a:noFill/>
                    </a:lnT>
                    <a:lnB>
                      <a:noFill/>
                    </a:lnB>
                  </a:tcPr>
                </a:tc>
              </a:tr>
              <a:tr h="190500">
                <a:tc>
                  <a:txBody>
                    <a:bodyPr/>
                    <a:lstStyle/>
                    <a:p>
                      <a:pPr algn="l" fontAlgn="b"/>
                      <a:r>
                        <a:rPr lang="en-US" sz="1400" b="0" i="0" u="none" strike="noStrike" dirty="0">
                          <a:solidFill>
                            <a:srgbClr val="000000"/>
                          </a:solidFill>
                          <a:effectLst/>
                          <a:latin typeface="Calibri"/>
                        </a:rPr>
                        <a:t>Bronze/? (7)</a:t>
                      </a:r>
                    </a:p>
                  </a:txBody>
                  <a:tcPr marL="9525" marR="9525" marT="9525" marB="0" anchor="b">
                    <a:lnL>
                      <a:noFill/>
                    </a:lnL>
                    <a:lnR>
                      <a:noFill/>
                    </a:lnR>
                    <a:lnT>
                      <a:noFill/>
                    </a:lnT>
                    <a:lnB>
                      <a:noFill/>
                    </a:lnB>
                  </a:tcPr>
                </a:tc>
              </a:tr>
              <a:tr h="190500">
                <a:tc>
                  <a:txBody>
                    <a:bodyPr/>
                    <a:lstStyle/>
                    <a:p>
                      <a:pPr algn="l" fontAlgn="b"/>
                      <a:r>
                        <a:rPr lang="en-US" sz="1400" b="0" i="0" u="none" strike="noStrike">
                          <a:solidFill>
                            <a:srgbClr val="000000"/>
                          </a:solidFill>
                          <a:effectLst/>
                          <a:latin typeface="Calibri"/>
                        </a:rPr>
                        <a:t>Bronze/Gold (3)</a:t>
                      </a:r>
                    </a:p>
                  </a:txBody>
                  <a:tcPr marL="9525" marR="9525" marT="9525" marB="0" anchor="b">
                    <a:lnL>
                      <a:noFill/>
                    </a:lnL>
                    <a:lnR>
                      <a:noFill/>
                    </a:lnR>
                    <a:lnT>
                      <a:noFill/>
                    </a:lnT>
                    <a:lnB>
                      <a:noFill/>
                    </a:lnB>
                  </a:tcPr>
                </a:tc>
              </a:tr>
              <a:tr h="285551">
                <a:tc>
                  <a:txBody>
                    <a:bodyPr/>
                    <a:lstStyle/>
                    <a:p>
                      <a:pPr algn="l" fontAlgn="b"/>
                      <a:r>
                        <a:rPr lang="en-US" sz="1400" b="0" i="0" u="none" strike="noStrike">
                          <a:solidFill>
                            <a:srgbClr val="000000"/>
                          </a:solidFill>
                          <a:effectLst/>
                          <a:latin typeface="Calibri"/>
                        </a:rPr>
                        <a:t>Silver/Gold (7)</a:t>
                      </a:r>
                    </a:p>
                  </a:txBody>
                  <a:tcPr marL="9525" marR="9525" marT="9525" marB="0" anchor="b">
                    <a:lnL>
                      <a:noFill/>
                    </a:lnL>
                    <a:lnR>
                      <a:noFill/>
                    </a:lnR>
                    <a:lnT>
                      <a:noFill/>
                    </a:lnT>
                    <a:lnB>
                      <a:noFill/>
                    </a:lnB>
                  </a:tcPr>
                </a:tc>
              </a:tr>
              <a:tr h="190500">
                <a:tc>
                  <a:txBody>
                    <a:bodyPr/>
                    <a:lstStyle/>
                    <a:p>
                      <a:pPr algn="l" fontAlgn="b"/>
                      <a:r>
                        <a:rPr lang="en-US" sz="1400" b="0" i="0" u="none" strike="noStrike">
                          <a:solidFill>
                            <a:srgbClr val="000000"/>
                          </a:solidFill>
                          <a:effectLst/>
                          <a:latin typeface="Calibri"/>
                        </a:rPr>
                        <a:t>silver/? (2)</a:t>
                      </a:r>
                    </a:p>
                  </a:txBody>
                  <a:tcPr marL="9525" marR="9525" marT="9525" marB="0" anchor="b">
                    <a:lnL>
                      <a:noFill/>
                    </a:lnL>
                    <a:lnR>
                      <a:noFill/>
                    </a:lnR>
                    <a:lnT>
                      <a:noFill/>
                    </a:lnT>
                    <a:lnB>
                      <a:noFill/>
                    </a:lnB>
                  </a:tcPr>
                </a:tc>
              </a:tr>
              <a:tr h="190500">
                <a:tc>
                  <a:txBody>
                    <a:bodyPr/>
                    <a:lstStyle/>
                    <a:p>
                      <a:pPr algn="l" fontAlgn="b"/>
                      <a:r>
                        <a:rPr lang="en-US" sz="1400" b="0" i="0" u="none" strike="noStrike">
                          <a:solidFill>
                            <a:srgbClr val="000000"/>
                          </a:solidFill>
                          <a:effectLst/>
                          <a:latin typeface="Calibri"/>
                        </a:rPr>
                        <a:t>one, three</a:t>
                      </a:r>
                    </a:p>
                  </a:txBody>
                  <a:tcPr marL="9525" marR="9525" marT="9525" marB="0" anchor="b">
                    <a:lnL>
                      <a:noFill/>
                    </a:lnL>
                    <a:lnR>
                      <a:noFill/>
                    </a:lnR>
                    <a:lnT>
                      <a:noFill/>
                    </a:lnT>
                    <a:lnB>
                      <a:noFill/>
                    </a:lnB>
                  </a:tcPr>
                </a:tc>
              </a:tr>
              <a:tr h="381000">
                <a:tc>
                  <a:txBody>
                    <a:bodyPr/>
                    <a:lstStyle/>
                    <a:p>
                      <a:pPr algn="l" fontAlgn="b"/>
                      <a:r>
                        <a:rPr lang="en-US" sz="1400" b="0" i="0" u="none" strike="noStrike">
                          <a:solidFill>
                            <a:srgbClr val="000000"/>
                          </a:solidFill>
                          <a:effectLst/>
                          <a:latin typeface="Calibri"/>
                        </a:rPr>
                        <a:t>level 3 for students to be leaders</a:t>
                      </a:r>
                    </a:p>
                  </a:txBody>
                  <a:tcPr marL="9525" marR="9525" marT="9525" marB="0" anchor="b">
                    <a:lnL>
                      <a:noFill/>
                    </a:lnL>
                    <a:lnR>
                      <a:noFill/>
                    </a:lnR>
                    <a:lnT>
                      <a:noFill/>
                    </a:lnT>
                    <a:lnB>
                      <a:noFill/>
                    </a:lnB>
                  </a:tcPr>
                </a:tc>
              </a:tr>
              <a:tr h="190500">
                <a:tc>
                  <a:txBody>
                    <a:bodyPr/>
                    <a:lstStyle/>
                    <a:p>
                      <a:pPr algn="l" fontAlgn="b"/>
                      <a:r>
                        <a:rPr lang="en-US" sz="1400" b="0" i="0" u="none" strike="noStrike">
                          <a:solidFill>
                            <a:srgbClr val="000000"/>
                          </a:solidFill>
                          <a:effectLst/>
                          <a:latin typeface="Calibri"/>
                        </a:rPr>
                        <a:t>reach the gold</a:t>
                      </a:r>
                    </a:p>
                  </a:txBody>
                  <a:tcPr marL="9525" marR="9525" marT="9525" marB="0" anchor="b">
                    <a:lnL>
                      <a:noFill/>
                    </a:lnL>
                    <a:lnR>
                      <a:noFill/>
                    </a:lnR>
                    <a:lnT>
                      <a:noFill/>
                    </a:lnT>
                    <a:lnB>
                      <a:noFill/>
                    </a:lnB>
                  </a:tcPr>
                </a:tc>
              </a:tr>
              <a:tr h="190500">
                <a:tc>
                  <a:txBody>
                    <a:bodyPr/>
                    <a:lstStyle/>
                    <a:p>
                      <a:pPr algn="l" fontAlgn="b"/>
                      <a:r>
                        <a:rPr lang="en-US" sz="1400" b="0" i="0" u="none" strike="noStrike">
                          <a:solidFill>
                            <a:srgbClr val="000000"/>
                          </a:solidFill>
                          <a:effectLst/>
                          <a:latin typeface="Calibri"/>
                        </a:rPr>
                        <a:t>/Gold (6)</a:t>
                      </a:r>
                    </a:p>
                  </a:txBody>
                  <a:tcPr marL="9525" marR="9525" marT="9525" marB="0" anchor="b">
                    <a:lnL>
                      <a:noFill/>
                    </a:lnL>
                    <a:lnR>
                      <a:noFill/>
                    </a:lnR>
                    <a:lnT>
                      <a:noFill/>
                    </a:lnT>
                    <a:lnB>
                      <a:noFill/>
                    </a:lnB>
                  </a:tcPr>
                </a:tc>
              </a:tr>
              <a:tr h="190500">
                <a:tc>
                  <a:txBody>
                    <a:bodyPr/>
                    <a:lstStyle/>
                    <a:p>
                      <a:pPr algn="l" fontAlgn="b"/>
                      <a:endParaRPr lang="en-US" sz="1400" b="0" i="0" u="none" strike="noStrike" dirty="0">
                        <a:solidFill>
                          <a:srgbClr val="000000"/>
                        </a:solidFill>
                        <a:effectLst/>
                        <a:latin typeface="Calibri"/>
                      </a:endParaRPr>
                    </a:p>
                  </a:txBody>
                  <a:tcPr marL="9525" marR="9525" marT="9525" marB="0" anchor="b">
                    <a:lnL>
                      <a:noFill/>
                    </a:lnL>
                    <a:lnR>
                      <a:noFill/>
                    </a:lnR>
                    <a:lnT>
                      <a:noFill/>
                    </a:lnT>
                    <a:lnB>
                      <a:noFill/>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334218819"/>
              </p:ext>
            </p:extLst>
          </p:nvPr>
        </p:nvGraphicFramePr>
        <p:xfrm>
          <a:off x="3581400" y="685800"/>
          <a:ext cx="2743200" cy="5128929"/>
        </p:xfrm>
        <a:graphic>
          <a:graphicData uri="http://schemas.openxmlformats.org/drawingml/2006/table">
            <a:tbl>
              <a:tblPr/>
              <a:tblGrid>
                <a:gridCol w="2743200"/>
              </a:tblGrid>
              <a:tr h="39925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8. What are some ways you promote positive behavior in your class?</a:t>
                      </a:r>
                    </a:p>
                    <a:p>
                      <a:pPr algn="l" fontAlgn="b"/>
                      <a:r>
                        <a:rPr lang="en-US" sz="1400" b="0" i="0" u="none" strike="noStrike" dirty="0" smtClean="0">
                          <a:solidFill>
                            <a:srgbClr val="000000"/>
                          </a:solidFill>
                          <a:effectLst/>
                          <a:latin typeface="Calibri"/>
                        </a:rPr>
                        <a:t>Rewards </a:t>
                      </a:r>
                      <a:r>
                        <a:rPr lang="en-US" sz="1400" b="0" i="0" u="none" strike="noStrike" dirty="0">
                          <a:solidFill>
                            <a:srgbClr val="000000"/>
                          </a:solidFill>
                          <a:effectLst/>
                          <a:latin typeface="Calibri"/>
                        </a:rPr>
                        <a:t>for positive </a:t>
                      </a:r>
                      <a:r>
                        <a:rPr lang="en-US" sz="1400" b="0" i="0" u="none" strike="noStrike" dirty="0" smtClean="0">
                          <a:solidFill>
                            <a:srgbClr val="000000"/>
                          </a:solidFill>
                          <a:effectLst/>
                          <a:latin typeface="Calibri"/>
                        </a:rPr>
                        <a:t>behaviors, </a:t>
                      </a:r>
                      <a:r>
                        <a:rPr lang="en-US" sz="1400" b="0" i="0" u="none" strike="noStrike" dirty="0" err="1">
                          <a:solidFill>
                            <a:srgbClr val="000000"/>
                          </a:solidFill>
                          <a:effectLst/>
                          <a:latin typeface="Calibri"/>
                        </a:rPr>
                        <a:t>pawsome</a:t>
                      </a:r>
                      <a:r>
                        <a:rPr lang="en-US" sz="1400" b="0" i="0" u="none" strike="noStrike" dirty="0">
                          <a:solidFill>
                            <a:srgbClr val="000000"/>
                          </a:solidFill>
                          <a:effectLst/>
                          <a:latin typeface="Calibri"/>
                        </a:rPr>
                        <a:t> tickets (16), teachers pink tickets, praise (8), </a:t>
                      </a:r>
                      <a:r>
                        <a:rPr lang="en-US" sz="1400" b="0" i="0" u="none" strike="noStrike" dirty="0" err="1">
                          <a:solidFill>
                            <a:srgbClr val="000000"/>
                          </a:solidFill>
                          <a:effectLst/>
                          <a:latin typeface="Calibri"/>
                        </a:rPr>
                        <a:t>bx</a:t>
                      </a:r>
                      <a:r>
                        <a:rPr lang="en-US" sz="1400" b="0" i="0" u="none" strike="noStrike" dirty="0">
                          <a:solidFill>
                            <a:srgbClr val="000000"/>
                          </a:solidFill>
                          <a:effectLst/>
                          <a:latin typeface="Calibri"/>
                        </a:rPr>
                        <a:t> chart, points, rewards (9), model </a:t>
                      </a:r>
                      <a:r>
                        <a:rPr lang="en-US" sz="1400" b="0" i="0" u="none" strike="noStrike" dirty="0" err="1">
                          <a:solidFill>
                            <a:srgbClr val="000000"/>
                          </a:solidFill>
                          <a:effectLst/>
                          <a:latin typeface="Calibri"/>
                        </a:rPr>
                        <a:t>bx</a:t>
                      </a:r>
                      <a:r>
                        <a:rPr lang="en-US" sz="1400" b="0" i="0" u="none" strike="noStrike" dirty="0">
                          <a:solidFill>
                            <a:srgbClr val="000000"/>
                          </a:solidFill>
                          <a:effectLst/>
                          <a:latin typeface="Calibri"/>
                        </a:rPr>
                        <a:t>(3), chips, point system for good </a:t>
                      </a:r>
                      <a:r>
                        <a:rPr lang="en-US" sz="1400" b="0" i="0" u="none" strike="noStrike" dirty="0" err="1">
                          <a:solidFill>
                            <a:srgbClr val="000000"/>
                          </a:solidFill>
                          <a:effectLst/>
                          <a:latin typeface="Calibri"/>
                        </a:rPr>
                        <a:t>bx</a:t>
                      </a:r>
                      <a:r>
                        <a:rPr lang="en-US" sz="1400" b="0" i="0" u="none" strike="noStrike" dirty="0">
                          <a:solidFill>
                            <a:srgbClr val="000000"/>
                          </a:solidFill>
                          <a:effectLst/>
                          <a:latin typeface="Calibri"/>
                        </a:rPr>
                        <a:t>, incentives, mutual respect, prizes, discussion with students about positive bx. role model and how we are a community of learners, expectations, use student as models and behaviors, whoever shows all positive </a:t>
                      </a:r>
                      <a:r>
                        <a:rPr lang="en-US" sz="1400" b="0" i="0" u="none" strike="noStrike" dirty="0" err="1">
                          <a:solidFill>
                            <a:srgbClr val="000000"/>
                          </a:solidFill>
                          <a:effectLst/>
                          <a:latin typeface="Calibri"/>
                        </a:rPr>
                        <a:t>bx</a:t>
                      </a:r>
                      <a:r>
                        <a:rPr lang="en-US" sz="1400" b="0" i="0" u="none" strike="noStrike" dirty="0">
                          <a:solidFill>
                            <a:srgbClr val="000000"/>
                          </a:solidFill>
                          <a:effectLst/>
                          <a:latin typeface="Calibri"/>
                        </a:rPr>
                        <a:t> gets more time, sing the positive </a:t>
                      </a:r>
                      <a:r>
                        <a:rPr lang="en-US" sz="1400" b="0" i="0" u="none" strike="noStrike" dirty="0" err="1">
                          <a:solidFill>
                            <a:srgbClr val="000000"/>
                          </a:solidFill>
                          <a:effectLst/>
                          <a:latin typeface="Calibri"/>
                        </a:rPr>
                        <a:t>bx</a:t>
                      </a:r>
                      <a:r>
                        <a:rPr lang="en-US" sz="1400" b="0" i="0" u="none" strike="noStrike" dirty="0">
                          <a:solidFill>
                            <a:srgbClr val="000000"/>
                          </a:solidFill>
                          <a:effectLst/>
                          <a:latin typeface="Calibri"/>
                        </a:rPr>
                        <a:t>,  celebrate with cheers, celebrate pin winners,  raffle tickets, going over rules, encouraging good </a:t>
                      </a:r>
                      <a:r>
                        <a:rPr lang="en-US" sz="1400" b="0" i="0" u="none" strike="noStrike" dirty="0" err="1">
                          <a:solidFill>
                            <a:srgbClr val="000000"/>
                          </a:solidFill>
                          <a:effectLst/>
                          <a:latin typeface="Calibri"/>
                        </a:rPr>
                        <a:t>bx</a:t>
                      </a:r>
                      <a:r>
                        <a:rPr lang="en-US" sz="1400" b="0" i="0" u="none" strike="noStrike" dirty="0">
                          <a:solidFill>
                            <a:srgbClr val="000000"/>
                          </a:solidFill>
                          <a:effectLst/>
                          <a:latin typeface="Calibri"/>
                        </a:rPr>
                        <a:t>, sticker charts(3), table prizes, tangible rewards, positive </a:t>
                      </a:r>
                      <a:r>
                        <a:rPr lang="en-US" sz="1400" b="0" i="0" u="none" strike="noStrike" dirty="0" err="1">
                          <a:solidFill>
                            <a:srgbClr val="000000"/>
                          </a:solidFill>
                          <a:effectLst/>
                          <a:latin typeface="Calibri"/>
                        </a:rPr>
                        <a:t>bx</a:t>
                      </a:r>
                      <a:r>
                        <a:rPr lang="en-US" sz="1400" b="0" i="0" u="none" strike="noStrike" dirty="0">
                          <a:solidFill>
                            <a:srgbClr val="000000"/>
                          </a:solidFill>
                          <a:effectLst/>
                          <a:latin typeface="Calibri"/>
                        </a:rPr>
                        <a:t> in my classroom,  bean jars (2), treasure chest (2), praise note some,  </a:t>
                      </a:r>
                      <a:r>
                        <a:rPr lang="en-US" sz="1400" b="0" i="0" u="none" strike="noStrike" dirty="0" err="1">
                          <a:solidFill>
                            <a:srgbClr val="000000"/>
                          </a:solidFill>
                          <a:effectLst/>
                          <a:latin typeface="Calibri"/>
                        </a:rPr>
                        <a:t>PBIS</a:t>
                      </a:r>
                      <a:r>
                        <a:rPr lang="en-US" sz="1400" b="0" i="0" u="none" strike="noStrike" dirty="0">
                          <a:solidFill>
                            <a:srgbClr val="000000"/>
                          </a:solidFill>
                          <a:effectLst/>
                          <a:latin typeface="Calibri"/>
                        </a:rPr>
                        <a:t> rubric, </a:t>
                      </a:r>
                      <a:r>
                        <a:rPr lang="en-US" sz="1400" b="0" i="0" u="none" strike="noStrike" dirty="0" err="1">
                          <a:solidFill>
                            <a:srgbClr val="000000"/>
                          </a:solidFill>
                          <a:effectLst/>
                          <a:latin typeface="Calibri"/>
                        </a:rPr>
                        <a:t>bx</a:t>
                      </a:r>
                      <a:r>
                        <a:rPr lang="en-US" sz="1400" b="0" i="0" u="none" strike="noStrike" dirty="0">
                          <a:solidFill>
                            <a:srgbClr val="000000"/>
                          </a:solidFill>
                          <a:effectLst/>
                          <a:latin typeface="Calibri"/>
                        </a:rPr>
                        <a:t> tickets, behavior chart, group points(5), class encouragers,  gold fish as rewards, management skills, acknowledgement,  </a:t>
                      </a:r>
                    </a:p>
                  </a:txBody>
                  <a:tcPr marL="8289" marR="8289" marT="8289" marB="0" anchor="b">
                    <a:lnL>
                      <a:noFill/>
                    </a:lnL>
                    <a:lnR>
                      <a:noFill/>
                    </a:lnR>
                    <a:lnT>
                      <a:noFill/>
                    </a:lnT>
                    <a:lnB>
                      <a:noFill/>
                    </a:lnB>
                  </a:tcPr>
                </a:tc>
              </a:tr>
            </a:tbl>
          </a:graphicData>
        </a:graphic>
      </p:graphicFrame>
    </p:spTree>
    <p:extLst>
      <p:ext uri="{BB962C8B-B14F-4D97-AF65-F5344CB8AC3E}">
        <p14:creationId xmlns:p14="http://schemas.microsoft.com/office/powerpoint/2010/main" val="1922945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pptbackgrounds.net/uploads/purple-patterns-backgrounds-wallpape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7"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130501" y="1676400"/>
            <a:ext cx="7125113" cy="1752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rgbClr val="FFFF00"/>
                </a:solidFill>
              </a:rPr>
              <a:t>Thank you</a:t>
            </a:r>
            <a:br>
              <a:rPr lang="en-US" sz="4800" b="1" dirty="0" smtClean="0">
                <a:solidFill>
                  <a:srgbClr val="FFFF00"/>
                </a:solidFill>
              </a:rPr>
            </a:br>
            <a:r>
              <a:rPr lang="en-US" sz="4800" b="1" dirty="0" smtClean="0">
                <a:solidFill>
                  <a:srgbClr val="FFFF00"/>
                </a:solidFill>
              </a:rPr>
              <a:t>from the </a:t>
            </a:r>
            <a:r>
              <a:rPr lang="en-US" sz="4800" b="1" dirty="0" err="1" smtClean="0">
                <a:solidFill>
                  <a:srgbClr val="FFFF00"/>
                </a:solidFill>
              </a:rPr>
              <a:t>PBIS</a:t>
            </a:r>
            <a:r>
              <a:rPr lang="en-US" sz="4800" b="1" dirty="0" smtClean="0">
                <a:solidFill>
                  <a:srgbClr val="FFFF00"/>
                </a:solidFill>
              </a:rPr>
              <a:t> Team!!!</a:t>
            </a:r>
            <a:endParaRPr lang="en-US" sz="4800" b="1" dirty="0">
              <a:solidFill>
                <a:srgbClr val="FFFF00"/>
              </a:solidFill>
            </a:endParaRPr>
          </a:p>
        </p:txBody>
      </p:sp>
    </p:spTree>
    <p:extLst>
      <p:ext uri="{BB962C8B-B14F-4D97-AF65-F5344CB8AC3E}">
        <p14:creationId xmlns:p14="http://schemas.microsoft.com/office/powerpoint/2010/main" val="18063455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ndezine.com/powerpoint/freebackground/templates/t_ind_281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1349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71600" y="1951672"/>
            <a:ext cx="4572000" cy="3323987"/>
          </a:xfrm>
          <a:prstGeom prst="rect">
            <a:avLst/>
          </a:prstGeom>
        </p:spPr>
        <p:txBody>
          <a:bodyPr>
            <a:spAutoFit/>
          </a:bodyPr>
          <a:lstStyle/>
          <a:p>
            <a:r>
              <a:rPr lang="en-US" altLang="en-US" sz="3200" dirty="0" err="1" smtClean="0">
                <a:latin typeface="Arial" panose="020B0604020202020204" pitchFamily="34" charset="0"/>
                <a:cs typeface="Arial" panose="020B0604020202020204" pitchFamily="34" charset="0"/>
              </a:rPr>
              <a:t>PBIS</a:t>
            </a:r>
            <a:r>
              <a:rPr lang="en-US" altLang="en-US" sz="3200" dirty="0" smtClean="0">
                <a:latin typeface="Arial" panose="020B0604020202020204" pitchFamily="34" charset="0"/>
                <a:cs typeface="Arial" panose="020B0604020202020204" pitchFamily="34" charset="0"/>
              </a:rPr>
              <a:t> is not a curriculum - it is a</a:t>
            </a:r>
            <a:r>
              <a:rPr lang="en-US" altLang="en-US" sz="3200" dirty="0" smtClean="0">
                <a:solidFill>
                  <a:srgbClr val="FFFF00"/>
                </a:solidFill>
                <a:latin typeface="Arial" panose="020B0604020202020204" pitchFamily="34" charset="0"/>
                <a:cs typeface="Arial" panose="020B0604020202020204" pitchFamily="34" charset="0"/>
              </a:rPr>
              <a:t> </a:t>
            </a:r>
            <a:r>
              <a:rPr lang="en-US" altLang="en-US" sz="3200" b="1" dirty="0" smtClean="0">
                <a:solidFill>
                  <a:srgbClr val="FFFF00"/>
                </a:solidFill>
                <a:latin typeface="Arial" panose="020B0604020202020204" pitchFamily="34" charset="0"/>
                <a:cs typeface="Arial" panose="020B0604020202020204" pitchFamily="34" charset="0"/>
              </a:rPr>
              <a:t>framework</a:t>
            </a:r>
            <a:r>
              <a:rPr lang="en-US" altLang="en-US" sz="3200" dirty="0" smtClean="0">
                <a:solidFill>
                  <a:srgbClr val="FFFF00"/>
                </a:solidFill>
                <a:latin typeface="Arial" panose="020B0604020202020204" pitchFamily="34" charset="0"/>
                <a:cs typeface="Arial" panose="020B0604020202020204" pitchFamily="34" charset="0"/>
              </a:rPr>
              <a:t> </a:t>
            </a:r>
            <a:r>
              <a:rPr lang="en-US" altLang="en-US" sz="3200" dirty="0" smtClean="0">
                <a:latin typeface="Arial" panose="020B0604020202020204" pitchFamily="34" charset="0"/>
                <a:cs typeface="Arial" panose="020B0604020202020204" pitchFamily="34" charset="0"/>
              </a:rPr>
              <a:t>for systems to identify needs, develop strategies, and evaluate practice toward success </a:t>
            </a: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endParaRPr lang="en-US" altLang="en-US" dirty="0" smtClean="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04287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ndezine.com/powerpoint/freebackground/templates/t_ind_281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0387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90600" y="443568"/>
            <a:ext cx="6629400" cy="5755422"/>
          </a:xfrm>
          <a:prstGeom prst="rect">
            <a:avLst/>
          </a:prstGeom>
        </p:spPr>
        <p:txBody>
          <a:bodyPr wrap="square">
            <a:spAutoFit/>
          </a:bodyPr>
          <a:lstStyle/>
          <a:p>
            <a:pPr algn="ctr"/>
            <a:r>
              <a:rPr lang="en-US" altLang="en-US" sz="3600" dirty="0" err="1" smtClean="0">
                <a:solidFill>
                  <a:srgbClr val="FFFF00"/>
                </a:solidFill>
                <a:latin typeface="Calibri" pitchFamily="34" charset="0"/>
              </a:rPr>
              <a:t>PBIS</a:t>
            </a:r>
            <a:r>
              <a:rPr lang="en-US" altLang="en-US" sz="3600" dirty="0" smtClean="0">
                <a:solidFill>
                  <a:srgbClr val="FFFF00"/>
                </a:solidFill>
                <a:latin typeface="Calibri" pitchFamily="34" charset="0"/>
              </a:rPr>
              <a:t> Lion Overview</a:t>
            </a:r>
            <a:endParaRPr lang="en-US" sz="3600" dirty="0" smtClean="0">
              <a:solidFill>
                <a:srgbClr val="FFFF00"/>
              </a:solidFill>
            </a:endParaRPr>
          </a:p>
          <a:p>
            <a:r>
              <a:rPr lang="en-US" sz="2000" dirty="0" smtClean="0"/>
              <a:t>•</a:t>
            </a:r>
            <a:r>
              <a:rPr lang="en-US" sz="2400" b="1" dirty="0" smtClean="0"/>
              <a:t>This PowerPoint reviews the following critical  elements of Tier 1, Tier 2, and Tier 3 </a:t>
            </a:r>
            <a:r>
              <a:rPr lang="en-US" sz="2400" b="1" dirty="0" err="1" smtClean="0"/>
              <a:t>PBIS</a:t>
            </a:r>
            <a:r>
              <a:rPr lang="en-US" sz="2400" b="1" dirty="0" smtClean="0"/>
              <a:t> Implementation: </a:t>
            </a:r>
          </a:p>
          <a:p>
            <a:pPr marL="342900" indent="-342900">
              <a:buFont typeface="Arial" panose="020B0604020202020204" pitchFamily="34" charset="0"/>
              <a:buChar char="•"/>
            </a:pPr>
            <a:r>
              <a:rPr lang="en-US" sz="2000" b="1" dirty="0" smtClean="0"/>
              <a:t>School-Wide Systems for Student Success (</a:t>
            </a:r>
            <a:r>
              <a:rPr lang="en-US" sz="2000" b="1" dirty="0" err="1" smtClean="0"/>
              <a:t>RTI</a:t>
            </a:r>
            <a:r>
              <a:rPr lang="en-US" sz="2000" b="1" dirty="0" smtClean="0"/>
              <a:t> Model)</a:t>
            </a:r>
          </a:p>
          <a:p>
            <a:pPr marL="342900" indent="-342900">
              <a:buFont typeface="Arial" panose="020B0604020202020204" pitchFamily="34" charset="0"/>
              <a:buChar char="•"/>
            </a:pPr>
            <a:r>
              <a:rPr lang="en-US" sz="2000" b="1" dirty="0" smtClean="0"/>
              <a:t>Effective </a:t>
            </a:r>
            <a:r>
              <a:rPr lang="en-US" sz="2000" b="1" dirty="0"/>
              <a:t>Procedures for Dealing with Discipline </a:t>
            </a:r>
          </a:p>
          <a:p>
            <a:pPr marL="342900" indent="-342900">
              <a:buFont typeface="Arial" panose="020B0604020202020204" pitchFamily="34" charset="0"/>
              <a:buChar char="•"/>
            </a:pPr>
            <a:r>
              <a:rPr lang="en-US" sz="2000" b="1" dirty="0"/>
              <a:t>Alternatives to Discipline </a:t>
            </a:r>
          </a:p>
          <a:p>
            <a:pPr marL="342900" indent="-342900">
              <a:buFont typeface="Arial" panose="020B0604020202020204" pitchFamily="34" charset="0"/>
              <a:buChar char="•"/>
            </a:pPr>
            <a:r>
              <a:rPr lang="en-US" sz="2000" b="1" dirty="0" smtClean="0"/>
              <a:t>Selecting and Making School-Wide Expectations Visible </a:t>
            </a:r>
            <a:endParaRPr lang="en-US" sz="2000" dirty="0" smtClean="0"/>
          </a:p>
          <a:p>
            <a:pPr marL="342900" indent="-342900">
              <a:buFont typeface="Arial" panose="020B0604020202020204" pitchFamily="34" charset="0"/>
              <a:buChar char="•"/>
            </a:pPr>
            <a:r>
              <a:rPr lang="en-US" sz="2000" b="1" dirty="0" smtClean="0"/>
              <a:t>Teaching School-Wide Expectations to Students and Staff</a:t>
            </a:r>
            <a:endParaRPr lang="en-US" sz="2000" dirty="0" smtClean="0"/>
          </a:p>
          <a:p>
            <a:pPr marL="342900" indent="-342900">
              <a:buFont typeface="Arial" panose="020B0604020202020204" pitchFamily="34" charset="0"/>
              <a:buChar char="•"/>
            </a:pPr>
            <a:r>
              <a:rPr lang="en-US" sz="2000" b="1" dirty="0" smtClean="0"/>
              <a:t>A School Wide Incentive System for students and staff </a:t>
            </a:r>
            <a:endParaRPr lang="en-US" sz="2000" dirty="0" smtClean="0"/>
          </a:p>
          <a:p>
            <a:pPr marL="342900" indent="-342900">
              <a:buFont typeface="Arial" panose="020B0604020202020204" pitchFamily="34" charset="0"/>
              <a:buChar char="•"/>
            </a:pPr>
            <a:r>
              <a:rPr lang="en-US" sz="2000" b="1" dirty="0" smtClean="0"/>
              <a:t>Active Supervision and Positive Reinforcement Ratio (supports behavior goal) </a:t>
            </a:r>
            <a:endParaRPr lang="en-US" sz="2000" dirty="0" smtClean="0"/>
          </a:p>
          <a:p>
            <a:pPr marL="342900" indent="-342900">
              <a:buFont typeface="Arial" panose="020B0604020202020204" pitchFamily="34" charset="0"/>
              <a:buChar char="•"/>
            </a:pPr>
            <a:r>
              <a:rPr lang="en-US" sz="2000" b="1" dirty="0" smtClean="0"/>
              <a:t>Faculty Commitment </a:t>
            </a:r>
          </a:p>
          <a:p>
            <a:pPr marL="342900" indent="-342900">
              <a:buFont typeface="Arial" panose="020B0604020202020204" pitchFamily="34" charset="0"/>
              <a:buChar char="•"/>
            </a:pPr>
            <a:r>
              <a:rPr lang="en-US" sz="2000" b="1" dirty="0" smtClean="0"/>
              <a:t>Examples of Promoting Communication with Parents</a:t>
            </a:r>
          </a:p>
          <a:p>
            <a:pPr marL="342900" indent="-342900">
              <a:buFont typeface="Arial" panose="020B0604020202020204" pitchFamily="34" charset="0"/>
              <a:buChar char="•"/>
            </a:pPr>
            <a:r>
              <a:rPr lang="en-US" sz="2000" b="1" dirty="0" smtClean="0"/>
              <a:t>Examples of Promoting Positive Behavior in the classroom. </a:t>
            </a:r>
          </a:p>
          <a:p>
            <a:pPr marL="342900" indent="-342900">
              <a:buFont typeface="Arial" panose="020B0604020202020204" pitchFamily="34" charset="0"/>
              <a:buChar char="•"/>
            </a:pPr>
            <a:endParaRPr lang="en-US" sz="2000" b="1" dirty="0" smtClean="0"/>
          </a:p>
        </p:txBody>
      </p:sp>
    </p:spTree>
    <p:extLst>
      <p:ext uri="{BB962C8B-B14F-4D97-AF65-F5344CB8AC3E}">
        <p14:creationId xmlns:p14="http://schemas.microsoft.com/office/powerpoint/2010/main" val="656236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ndezine.com/powerpoint/freebackground/templates/t_ind_281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636"/>
            <a:ext cx="9144000" cy="68926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www.cm201u.org/images/pages/N3958/PBI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55959"/>
            <a:ext cx="7036535" cy="5111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4776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ndezine.com/powerpoint/freebackground/templates/t_ind_281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8" y="385763"/>
            <a:ext cx="7781925" cy="608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25992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ndezine.com/powerpoint/freebackground/templates/t_ind_281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 y="-10291"/>
            <a:ext cx="917660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19200" y="8567"/>
            <a:ext cx="6638036" cy="923330"/>
          </a:xfrm>
          <a:prstGeom prst="rect">
            <a:avLst/>
          </a:prstGeom>
        </p:spPr>
        <p:txBody>
          <a:bodyPr wrap="none">
            <a:spAutoFit/>
          </a:bodyPr>
          <a:lstStyle/>
          <a:p>
            <a:r>
              <a:rPr lang="en-US" sz="5400" b="1" dirty="0" err="1" smtClean="0">
                <a:solidFill>
                  <a:srgbClr val="FFFF00"/>
                </a:solidFill>
              </a:rPr>
              <a:t>PBIS</a:t>
            </a:r>
            <a:r>
              <a:rPr lang="en-US" sz="5400" b="1" dirty="0" smtClean="0">
                <a:solidFill>
                  <a:srgbClr val="FFFF00"/>
                </a:solidFill>
              </a:rPr>
              <a:t> Lion Expectations</a:t>
            </a:r>
            <a:endParaRPr lang="en-US" sz="5400" b="1" dirty="0">
              <a:solidFill>
                <a:srgbClr val="FFFF0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31897"/>
            <a:ext cx="3929742"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rot="4028937">
            <a:off x="5139362" y="2440214"/>
            <a:ext cx="4531413" cy="2585323"/>
          </a:xfrm>
          <a:prstGeom prst="rect">
            <a:avLst/>
          </a:prstGeom>
          <a:noFill/>
        </p:spPr>
        <p:txBody>
          <a:bodyPr wrap="square" rtlCol="0">
            <a:spAutoFit/>
          </a:bodyPr>
          <a:lstStyle/>
          <a:p>
            <a:r>
              <a:rPr lang="en-US" sz="5400" b="1" dirty="0" smtClean="0">
                <a:solidFill>
                  <a:srgbClr val="FFFF00"/>
                </a:solidFill>
              </a:rPr>
              <a:t>“It’s the Mighty Lion Way”</a:t>
            </a:r>
            <a:endParaRPr lang="en-US" sz="5400" b="1" dirty="0">
              <a:solidFill>
                <a:srgbClr val="FFFF00"/>
              </a:solidFill>
            </a:endParaRPr>
          </a:p>
        </p:txBody>
      </p:sp>
      <p:sp>
        <p:nvSpPr>
          <p:cNvPr id="2" name="TextBox 1"/>
          <p:cNvSpPr txBox="1"/>
          <p:nvPr/>
        </p:nvSpPr>
        <p:spPr>
          <a:xfrm>
            <a:off x="5562600" y="5181600"/>
            <a:ext cx="3048000" cy="1200329"/>
          </a:xfrm>
          <a:prstGeom prst="rect">
            <a:avLst/>
          </a:prstGeom>
          <a:noFill/>
        </p:spPr>
        <p:txBody>
          <a:bodyPr wrap="square" rtlCol="0">
            <a:spAutoFit/>
          </a:bodyPr>
          <a:lstStyle/>
          <a:p>
            <a:r>
              <a:rPr lang="en-US" b="1" dirty="0" smtClean="0">
                <a:solidFill>
                  <a:srgbClr val="FFFF00"/>
                </a:solidFill>
              </a:rPr>
              <a:t>Golden Valley Expectations posters are displayed throughout campus. How many Posters can you find?</a:t>
            </a:r>
            <a:endParaRPr lang="en-US" b="1" dirty="0">
              <a:solidFill>
                <a:srgbClr val="FFFF00"/>
              </a:solidFill>
            </a:endParaRPr>
          </a:p>
        </p:txBody>
      </p:sp>
    </p:spTree>
    <p:extLst>
      <p:ext uri="{BB962C8B-B14F-4D97-AF65-F5344CB8AC3E}">
        <p14:creationId xmlns:p14="http://schemas.microsoft.com/office/powerpoint/2010/main" val="3594358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ndezine.com/powerpoint/freebackground/templates/t_ind_281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00200" y="720566"/>
            <a:ext cx="5257800" cy="4862870"/>
          </a:xfrm>
          <a:prstGeom prst="rect">
            <a:avLst/>
          </a:prstGeom>
        </p:spPr>
        <p:txBody>
          <a:bodyPr wrap="square">
            <a:spAutoFit/>
          </a:bodyPr>
          <a:lstStyle/>
          <a:p>
            <a:pPr lvl="0" algn="ctr" fontAlgn="base">
              <a:spcBef>
                <a:spcPct val="0"/>
              </a:spcBef>
              <a:spcAft>
                <a:spcPct val="0"/>
              </a:spcAft>
            </a:pPr>
            <a:r>
              <a:rPr kumimoji="0" lang="en-US" altLang="en-US" sz="3200" b="1" i="1" u="none" strike="noStrike" cap="none" normalizeH="0" baseline="0" dirty="0" smtClean="0">
                <a:ln>
                  <a:noFill/>
                </a:ln>
                <a:solidFill>
                  <a:srgbClr val="FFFF00"/>
                </a:solidFill>
                <a:effectLst/>
                <a:latin typeface="Times New Roman" pitchFamily="18" charset="0"/>
                <a:cs typeface="Times New Roman" pitchFamily="18" charset="0"/>
              </a:rPr>
              <a:t>How do we implement </a:t>
            </a:r>
            <a:r>
              <a:rPr kumimoji="0" lang="en-US" altLang="en-US" sz="3200" b="1" i="1" u="none" strike="noStrike" cap="none" normalizeH="0" baseline="0" dirty="0" err="1" smtClean="0">
                <a:ln>
                  <a:noFill/>
                </a:ln>
                <a:solidFill>
                  <a:srgbClr val="FFFF00"/>
                </a:solidFill>
                <a:effectLst/>
                <a:latin typeface="Times New Roman" pitchFamily="18" charset="0"/>
                <a:cs typeface="Times New Roman" pitchFamily="18" charset="0"/>
              </a:rPr>
              <a:t>PBIS</a:t>
            </a:r>
            <a:r>
              <a:rPr kumimoji="0" lang="en-US" altLang="en-US" sz="3200" b="1" i="1" u="none" strike="noStrike" cap="none" normalizeH="0" baseline="0" dirty="0" smtClean="0">
                <a:ln>
                  <a:noFill/>
                </a:ln>
                <a:solidFill>
                  <a:srgbClr val="FFFF00"/>
                </a:solidFill>
                <a:effectLst/>
                <a:latin typeface="Times New Roman" pitchFamily="18" charset="0"/>
                <a:cs typeface="Times New Roman" pitchFamily="18" charset="0"/>
              </a:rPr>
              <a:t>?</a:t>
            </a:r>
            <a:r>
              <a:rPr kumimoji="0" lang="en-US" altLang="en-US" sz="2000" b="1" i="1" u="none" strike="noStrike" cap="none" normalizeH="0" baseline="0" dirty="0" smtClean="0">
                <a:ln>
                  <a:noFill/>
                </a:ln>
                <a:solidFill>
                  <a:srgbClr val="0000FF"/>
                </a:solidFill>
                <a:effectLst/>
                <a:latin typeface="Times New Roman" pitchFamily="18" charset="0"/>
                <a:cs typeface="Times New Roman" pitchFamily="18" charset="0"/>
              </a:rPr>
              <a:t/>
            </a:r>
            <a:br>
              <a:rPr kumimoji="0" lang="en-US" altLang="en-US" sz="2000" b="1" i="1" u="none" strike="noStrike" cap="none" normalizeH="0" baseline="0" dirty="0" smtClean="0">
                <a:ln>
                  <a:noFill/>
                </a:ln>
                <a:solidFill>
                  <a:srgbClr val="0000FF"/>
                </a:solidFill>
                <a:effectLst/>
                <a:latin typeface="Times New Roman" pitchFamily="18" charset="0"/>
                <a:cs typeface="Times New Roman" pitchFamily="18" charset="0"/>
              </a:rPr>
            </a:br>
            <a:endParaRPr kumimoji="0" lang="en-US" altLang="en-US" sz="2000" b="0" i="0" u="none" strike="noStrike" cap="none" normalizeH="0" baseline="0" dirty="0" smtClean="0">
              <a:ln>
                <a:noFill/>
              </a:ln>
              <a:solidFill>
                <a:schemeClr val="tx1"/>
              </a:solidFill>
              <a:effectLst/>
            </a:endParaRPr>
          </a:p>
          <a:p>
            <a:pPr marL="457200" lvl="0" indent="-457200" eaLnBrk="0" fontAlgn="base" hangingPunct="0">
              <a:spcBef>
                <a:spcPct val="0"/>
              </a:spcBef>
              <a:spcAft>
                <a:spcPct val="0"/>
              </a:spcAft>
              <a:buFont typeface="Arial" panose="020B0604020202020204" pitchFamily="34" charset="0"/>
              <a:buChar char="•"/>
            </a:pPr>
            <a:r>
              <a:rPr kumimoji="0" lang="en-US" altLang="en-US" sz="2000" b="1" i="0" u="none" strike="noStrike" cap="none" normalizeH="0" baseline="0" dirty="0" smtClean="0">
                <a:ln>
                  <a:noFill/>
                </a:ln>
                <a:solidFill>
                  <a:srgbClr val="000000"/>
                </a:solidFill>
                <a:effectLst/>
                <a:latin typeface="Calibri" pitchFamily="34" charset="0"/>
              </a:rPr>
              <a:t>We identify common areas where clear   </a:t>
            </a:r>
          </a:p>
          <a:p>
            <a:pPr lvl="0" eaLnBrk="0" fontAlgn="base" hangingPunct="0">
              <a:spcBef>
                <a:spcPct val="0"/>
              </a:spcBef>
              <a:spcAft>
                <a:spcPct val="0"/>
              </a:spcAft>
            </a:pPr>
            <a:r>
              <a:rPr lang="en-US" altLang="en-US" sz="2000" b="1" dirty="0" smtClean="0">
                <a:solidFill>
                  <a:srgbClr val="000000"/>
                </a:solidFill>
                <a:latin typeface="Calibri" pitchFamily="34" charset="0"/>
              </a:rPr>
              <a:t>        </a:t>
            </a:r>
            <a:r>
              <a:rPr kumimoji="0" lang="en-US" altLang="en-US" sz="2000" b="1" i="0" u="none" strike="noStrike" cap="none" normalizeH="0" baseline="0" dirty="0" smtClean="0">
                <a:ln>
                  <a:noFill/>
                </a:ln>
                <a:solidFill>
                  <a:srgbClr val="000000"/>
                </a:solidFill>
                <a:effectLst/>
                <a:latin typeface="Calibri" pitchFamily="34" charset="0"/>
              </a:rPr>
              <a:t>expectations are needed using school </a:t>
            </a:r>
            <a:r>
              <a:rPr kumimoji="0" lang="en-US" altLang="en-US" sz="2000" b="1" i="0" u="none" strike="noStrike" cap="none" normalizeH="0" dirty="0" smtClean="0">
                <a:ln>
                  <a:noFill/>
                </a:ln>
                <a:solidFill>
                  <a:srgbClr val="000000"/>
                </a:solidFill>
                <a:effectLst/>
                <a:latin typeface="Calibri" pitchFamily="34" charset="0"/>
              </a:rPr>
              <a:t>     </a:t>
            </a:r>
          </a:p>
          <a:p>
            <a:pPr lvl="0" eaLnBrk="0" fontAlgn="base" hangingPunct="0">
              <a:spcBef>
                <a:spcPct val="0"/>
              </a:spcBef>
              <a:spcAft>
                <a:spcPct val="0"/>
              </a:spcAft>
            </a:pPr>
            <a:r>
              <a:rPr kumimoji="0" lang="en-US" altLang="en-US" sz="2000" b="1" i="0" u="none" strike="noStrike" cap="none" normalizeH="0" baseline="0" dirty="0" smtClean="0">
                <a:ln>
                  <a:noFill/>
                </a:ln>
                <a:solidFill>
                  <a:srgbClr val="000000"/>
                </a:solidFill>
                <a:effectLst/>
                <a:latin typeface="Calibri" pitchFamily="34" charset="0"/>
              </a:rPr>
              <a:t>        collected data.</a:t>
            </a:r>
            <a:endParaRPr kumimoji="0" lang="en-US" altLang="en-US" sz="2000" b="1" i="0" u="none" strike="noStrike" cap="none" normalizeH="0" baseline="0" dirty="0" smtClean="0">
              <a:ln>
                <a:noFill/>
              </a:ln>
              <a:solidFill>
                <a:srgbClr val="000000"/>
              </a:solidFill>
              <a:effectLst/>
              <a:latin typeface="Verdana" pitchFamily="34" charset="0"/>
            </a:endParaRPr>
          </a:p>
          <a:p>
            <a:pPr marL="457200" lvl="0" indent="-457200" eaLnBrk="0" fontAlgn="base" hangingPunct="0">
              <a:spcBef>
                <a:spcPct val="0"/>
              </a:spcBef>
              <a:spcAft>
                <a:spcPct val="0"/>
              </a:spcAft>
              <a:buFont typeface="Arial" panose="020B0604020202020204" pitchFamily="34" charset="0"/>
              <a:buChar char="•"/>
            </a:pPr>
            <a:r>
              <a:rPr kumimoji="0" lang="en-US" altLang="en-US" sz="2000" b="1" i="0" u="none" strike="noStrike" cap="none" normalizeH="0" baseline="0" dirty="0" smtClean="0">
                <a:ln>
                  <a:noFill/>
                </a:ln>
                <a:solidFill>
                  <a:srgbClr val="000000"/>
                </a:solidFill>
                <a:effectLst/>
                <a:latin typeface="Calibri" pitchFamily="34" charset="0"/>
              </a:rPr>
              <a:t>We establish a set of teachable expectations for all students, faculty and staff using a common language for each area.</a:t>
            </a:r>
            <a:endParaRPr kumimoji="0" lang="en-US" altLang="en-US" sz="2000" b="1" i="0" u="none" strike="noStrike" cap="none" normalizeH="0" baseline="0" dirty="0" smtClean="0">
              <a:ln>
                <a:noFill/>
              </a:ln>
              <a:solidFill>
                <a:srgbClr val="000000"/>
              </a:solidFill>
              <a:effectLst/>
              <a:latin typeface="Verdana" pitchFamily="34" charset="0"/>
            </a:endParaRPr>
          </a:p>
          <a:p>
            <a:pPr marL="457200" lvl="0" indent="-457200" eaLnBrk="0" fontAlgn="base" hangingPunct="0">
              <a:spcBef>
                <a:spcPct val="0"/>
              </a:spcBef>
              <a:spcAft>
                <a:spcPct val="0"/>
              </a:spcAft>
              <a:buFont typeface="Arial" panose="020B0604020202020204" pitchFamily="34" charset="0"/>
              <a:buChar char="•"/>
            </a:pPr>
            <a:r>
              <a:rPr kumimoji="0" lang="en-US" altLang="en-US" sz="2000" b="1" i="0" u="none" strike="noStrike" cap="none" normalizeH="0" baseline="0" dirty="0" smtClean="0">
                <a:ln>
                  <a:noFill/>
                </a:ln>
                <a:solidFill>
                  <a:srgbClr val="000000"/>
                </a:solidFill>
                <a:effectLst/>
                <a:latin typeface="Calibri" pitchFamily="34" charset="0"/>
              </a:rPr>
              <a:t>We teach, practice, and positively reinforce these expectations.</a:t>
            </a:r>
            <a:endParaRPr kumimoji="0" lang="en-US" altLang="en-US" sz="2000" b="1" i="0" u="none" strike="noStrike" cap="none" normalizeH="0" baseline="0" dirty="0" smtClean="0">
              <a:ln>
                <a:noFill/>
              </a:ln>
              <a:solidFill>
                <a:srgbClr val="000000"/>
              </a:solidFill>
              <a:effectLst/>
              <a:latin typeface="Verdana" pitchFamily="34" charset="0"/>
            </a:endParaRPr>
          </a:p>
          <a:p>
            <a:pPr marL="457200" lvl="0" indent="-457200" eaLnBrk="0" fontAlgn="base" hangingPunct="0">
              <a:spcBef>
                <a:spcPct val="0"/>
              </a:spcBef>
              <a:spcAft>
                <a:spcPct val="0"/>
              </a:spcAft>
              <a:buFont typeface="Arial" panose="020B0604020202020204" pitchFamily="34" charset="0"/>
              <a:buChar char="•"/>
            </a:pPr>
            <a:r>
              <a:rPr kumimoji="0" lang="en-US" altLang="en-US" sz="2000" b="1" i="0" u="none" strike="noStrike" cap="none" normalizeH="0" baseline="0" dirty="0" smtClean="0">
                <a:ln>
                  <a:noFill/>
                </a:ln>
                <a:solidFill>
                  <a:srgbClr val="000000"/>
                </a:solidFill>
                <a:effectLst/>
                <a:latin typeface="Calibri" pitchFamily="34" charset="0"/>
              </a:rPr>
              <a:t>We encourage all students by looking for the positives and providing immediate, frequent,  and detailed feedback.</a:t>
            </a:r>
            <a:endParaRPr kumimoji="0" lang="en-US" altLang="en-US" sz="2000" b="1" i="0" u="none" strike="noStrike" cap="none" normalizeH="0" baseline="0" dirty="0" smtClean="0">
              <a:ln>
                <a:noFill/>
              </a:ln>
              <a:solidFill>
                <a:srgbClr val="000000"/>
              </a:solidFill>
              <a:effectLst/>
              <a:latin typeface="Verdana" pitchFamily="34" charset="0"/>
            </a:endParaRPr>
          </a:p>
          <a:p>
            <a:pPr lvl="0" eaLnBrk="0" fontAlgn="base" hangingPunct="0">
              <a:spcBef>
                <a:spcPct val="0"/>
              </a:spcBef>
              <a:spcAft>
                <a:spcPct val="0"/>
              </a:spcAft>
            </a:pPr>
            <a:endParaRPr kumimoji="0" lang="en-US" altLang="en-US"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7114434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ndezine.com/powerpoint/freebackground/templates/t_ind_281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82"/>
            <a:ext cx="915785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057400" y="2351782"/>
            <a:ext cx="6172200" cy="1077218"/>
          </a:xfrm>
          <a:prstGeom prst="rect">
            <a:avLst/>
          </a:prstGeom>
        </p:spPr>
        <p:txBody>
          <a:bodyPr wrap="square">
            <a:spAutoFit/>
          </a:bodyPr>
          <a:lstStyle/>
          <a:p>
            <a:pPr lvl="0" fontAlgn="base">
              <a:spcBef>
                <a:spcPct val="0"/>
              </a:spcBef>
              <a:spcAft>
                <a:spcPct val="0"/>
              </a:spcAft>
            </a:pPr>
            <a:endParaRPr kumimoji="0" lang="en-US" altLang="en-US" sz="3200" b="1" i="1" u="none" strike="noStrike" cap="none" normalizeH="0" baseline="0" dirty="0" smtClean="0">
              <a:ln>
                <a:noFill/>
              </a:ln>
              <a:solidFill>
                <a:srgbClr val="FFFF00"/>
              </a:solidFill>
              <a:effectLst/>
              <a:latin typeface="Times New Roman" pitchFamily="18" charset="0"/>
              <a:cs typeface="Times New Roman" pitchFamily="18" charset="0"/>
            </a:endParaRPr>
          </a:p>
          <a:p>
            <a:pPr lvl="0" fontAlgn="base">
              <a:spcBef>
                <a:spcPct val="0"/>
              </a:spcBef>
              <a:spcAft>
                <a:spcPct val="0"/>
              </a:spcAft>
            </a:pPr>
            <a:endParaRPr lang="en-US" altLang="en-US" sz="3200" b="1" i="1" dirty="0">
              <a:solidFill>
                <a:srgbClr val="FFFF00"/>
              </a:solidFill>
              <a:latin typeface="Times New Roman" pitchFamily="18" charset="0"/>
              <a:cs typeface="Times New Roman" pitchFamily="18" charset="0"/>
            </a:endParaRPr>
          </a:p>
        </p:txBody>
      </p:sp>
      <p:sp>
        <p:nvSpPr>
          <p:cNvPr id="4" name="TextBox 3"/>
          <p:cNvSpPr txBox="1"/>
          <p:nvPr/>
        </p:nvSpPr>
        <p:spPr>
          <a:xfrm>
            <a:off x="1956955" y="1752600"/>
            <a:ext cx="5257800" cy="4524315"/>
          </a:xfrm>
          <a:prstGeom prst="rect">
            <a:avLst/>
          </a:prstGeom>
          <a:noFill/>
        </p:spPr>
        <p:txBody>
          <a:bodyPr wrap="square" rtlCol="0">
            <a:spAutoFit/>
          </a:bodyPr>
          <a:lstStyle/>
          <a:p>
            <a:pPr lvl="0" fontAlgn="base">
              <a:spcBef>
                <a:spcPct val="0"/>
              </a:spcBef>
              <a:spcAft>
                <a:spcPct val="0"/>
              </a:spcAft>
            </a:pPr>
            <a:r>
              <a:rPr kumimoji="0" lang="en-US" altLang="en-US" sz="2400" b="0" i="0" u="none" strike="noStrike" cap="none" normalizeH="0" baseline="0" dirty="0" smtClean="0">
                <a:ln>
                  <a:noFill/>
                </a:ln>
                <a:solidFill>
                  <a:srgbClr val="000000"/>
                </a:solidFill>
                <a:effectLst/>
                <a:latin typeface="Calibri" pitchFamily="34" charset="0"/>
              </a:rPr>
              <a:t>We have been using principles and concepts of </a:t>
            </a:r>
            <a:r>
              <a:rPr kumimoji="0" lang="en-US" altLang="en-US" sz="2400" b="0" i="0" u="none" strike="noStrike" cap="none" normalizeH="0" baseline="0" dirty="0" err="1" smtClean="0">
                <a:ln>
                  <a:noFill/>
                </a:ln>
                <a:solidFill>
                  <a:srgbClr val="000000"/>
                </a:solidFill>
                <a:effectLst/>
                <a:latin typeface="Calibri" pitchFamily="34" charset="0"/>
              </a:rPr>
              <a:t>PBIS</a:t>
            </a:r>
            <a:r>
              <a:rPr kumimoji="0" lang="en-US" altLang="en-US" sz="2400" b="0" i="0" u="none" strike="noStrike" cap="none" normalizeH="0" baseline="0" dirty="0" smtClean="0">
                <a:ln>
                  <a:noFill/>
                </a:ln>
                <a:solidFill>
                  <a:srgbClr val="000000"/>
                </a:solidFill>
                <a:effectLst/>
                <a:latin typeface="Calibri" pitchFamily="34" charset="0"/>
              </a:rPr>
              <a:t> within the classroom. These are our initial areas of focus, but we are committed to using </a:t>
            </a:r>
            <a:r>
              <a:rPr kumimoji="0" lang="en-US" altLang="en-US" sz="2400" b="0" i="0" u="none" strike="noStrike" cap="none" normalizeH="0" baseline="0" dirty="0" err="1" smtClean="0">
                <a:ln>
                  <a:noFill/>
                </a:ln>
                <a:solidFill>
                  <a:srgbClr val="000000"/>
                </a:solidFill>
                <a:effectLst/>
                <a:latin typeface="Calibri" pitchFamily="34" charset="0"/>
              </a:rPr>
              <a:t>PBIS</a:t>
            </a:r>
            <a:r>
              <a:rPr kumimoji="0" lang="en-US" altLang="en-US" sz="2400" b="0" i="0" u="none" strike="noStrike" cap="none" normalizeH="0" baseline="0" dirty="0" smtClean="0">
                <a:ln>
                  <a:noFill/>
                </a:ln>
                <a:solidFill>
                  <a:srgbClr val="000000"/>
                </a:solidFill>
                <a:effectLst/>
                <a:latin typeface="Calibri" pitchFamily="34" charset="0"/>
              </a:rPr>
              <a:t> school wide.</a:t>
            </a:r>
            <a:endParaRPr kumimoji="0" lang="en-US" altLang="en-US" sz="2400" b="0" i="0" u="none" strike="noStrike" cap="none" normalizeH="0" baseline="0" dirty="0" smtClean="0">
              <a:ln>
                <a:noFill/>
              </a:ln>
              <a:solidFill>
                <a:schemeClr val="tx1"/>
              </a:solidFill>
              <a:effectLst/>
            </a:endParaRPr>
          </a:p>
          <a:p>
            <a:pPr lvl="1" eaLnBrk="0" hangingPunct="0">
              <a:buFontTx/>
              <a:buChar char="•"/>
            </a:pPr>
            <a:r>
              <a:rPr kumimoji="0" lang="en-US" altLang="en-US" sz="2400" b="0" i="0" u="none" strike="noStrike" cap="none" normalizeH="0" baseline="0" dirty="0" smtClean="0">
                <a:ln>
                  <a:noFill/>
                </a:ln>
                <a:effectLst/>
                <a:latin typeface="Calibri" pitchFamily="34" charset="0"/>
              </a:rPr>
              <a:t>Restrooms</a:t>
            </a:r>
          </a:p>
          <a:p>
            <a:pPr lvl="1" eaLnBrk="0" hangingPunct="0">
              <a:buFontTx/>
              <a:buChar char="•"/>
            </a:pPr>
            <a:r>
              <a:rPr kumimoji="0" lang="en-US" altLang="en-US" sz="2400" b="0" i="0" u="none" strike="noStrike" cap="none" normalizeH="0" baseline="0" dirty="0" smtClean="0">
                <a:ln>
                  <a:noFill/>
                </a:ln>
                <a:effectLst/>
                <a:latin typeface="Calibri" pitchFamily="34" charset="0"/>
              </a:rPr>
              <a:t>Playground/Recess</a:t>
            </a:r>
            <a:endParaRPr kumimoji="0" lang="en-US" altLang="en-US" sz="2400" b="0" i="0" u="none" strike="noStrike" cap="none" normalizeH="0" baseline="0" dirty="0" smtClean="0">
              <a:ln>
                <a:noFill/>
              </a:ln>
              <a:effectLst/>
              <a:latin typeface="Verdana" pitchFamily="34" charset="0"/>
            </a:endParaRPr>
          </a:p>
          <a:p>
            <a:pPr lvl="1" eaLnBrk="0" hangingPunct="0">
              <a:buFontTx/>
              <a:buChar char="•"/>
            </a:pPr>
            <a:r>
              <a:rPr kumimoji="0" lang="en-US" altLang="en-US" sz="2400" b="0" i="0" u="none" strike="noStrike" cap="none" normalizeH="0" baseline="0" dirty="0" smtClean="0">
                <a:ln>
                  <a:noFill/>
                </a:ln>
                <a:effectLst/>
                <a:latin typeface="Calibri" pitchFamily="34" charset="0"/>
              </a:rPr>
              <a:t>Cafeteria</a:t>
            </a:r>
            <a:endParaRPr kumimoji="0" lang="en-US" altLang="en-US" sz="2400" b="0" i="0" u="none" strike="noStrike" cap="none" normalizeH="0" baseline="0" dirty="0" smtClean="0">
              <a:ln>
                <a:noFill/>
              </a:ln>
              <a:effectLst/>
              <a:latin typeface="Verdana" pitchFamily="34" charset="0"/>
            </a:endParaRPr>
          </a:p>
          <a:p>
            <a:pPr lvl="1" eaLnBrk="0" hangingPunct="0">
              <a:buFontTx/>
              <a:buChar char="•"/>
            </a:pPr>
            <a:r>
              <a:rPr kumimoji="0" lang="en-US" altLang="en-US" sz="2400" b="0" i="0" u="none" strike="noStrike" cap="none" normalizeH="0" baseline="0" dirty="0" smtClean="0">
                <a:ln>
                  <a:noFill/>
                </a:ln>
                <a:effectLst/>
                <a:latin typeface="Calibri" pitchFamily="34" charset="0"/>
              </a:rPr>
              <a:t>Hallways</a:t>
            </a:r>
          </a:p>
          <a:p>
            <a:pPr lvl="1" eaLnBrk="0" hangingPunct="0">
              <a:buFontTx/>
              <a:buChar char="•"/>
            </a:pPr>
            <a:r>
              <a:rPr lang="en-US" altLang="en-US" sz="2400" dirty="0" smtClean="0">
                <a:latin typeface="Calibri" pitchFamily="34" charset="0"/>
              </a:rPr>
              <a:t>Library</a:t>
            </a:r>
          </a:p>
          <a:p>
            <a:pPr lvl="1" eaLnBrk="0" hangingPunct="0">
              <a:buFontTx/>
              <a:buChar char="•"/>
            </a:pPr>
            <a:r>
              <a:rPr lang="en-US" altLang="en-US" sz="2400" dirty="0" smtClean="0">
                <a:latin typeface="Calibri" pitchFamily="34" charset="0"/>
              </a:rPr>
              <a:t>Computer Lab</a:t>
            </a:r>
          </a:p>
          <a:p>
            <a:pPr lvl="1" eaLnBrk="0" hangingPunct="0">
              <a:buFontTx/>
              <a:buChar char="•"/>
            </a:pPr>
            <a:r>
              <a:rPr lang="en-US" altLang="en-US" sz="2400" dirty="0" smtClean="0">
                <a:latin typeface="Calibri" pitchFamily="34" charset="0"/>
              </a:rPr>
              <a:t>Office</a:t>
            </a:r>
            <a:endParaRPr kumimoji="0" lang="en-US" altLang="en-US" sz="2400" b="0" i="0" u="none" strike="noStrike" cap="none" normalizeH="0" baseline="0" dirty="0" smtClean="0">
              <a:ln>
                <a:noFill/>
              </a:ln>
              <a:effectLst/>
              <a:latin typeface="Verdana" pitchFamily="34" charset="0"/>
            </a:endParaRPr>
          </a:p>
        </p:txBody>
      </p:sp>
      <p:sp>
        <p:nvSpPr>
          <p:cNvPr id="5" name="TextBox 4"/>
          <p:cNvSpPr txBox="1"/>
          <p:nvPr/>
        </p:nvSpPr>
        <p:spPr>
          <a:xfrm>
            <a:off x="838200" y="838200"/>
            <a:ext cx="7391400" cy="646331"/>
          </a:xfrm>
          <a:prstGeom prst="rect">
            <a:avLst/>
          </a:prstGeom>
          <a:noFill/>
        </p:spPr>
        <p:txBody>
          <a:bodyPr wrap="square" rtlCol="0">
            <a:spAutoFit/>
          </a:bodyPr>
          <a:lstStyle/>
          <a:p>
            <a:pPr lvl="0" fontAlgn="base">
              <a:spcBef>
                <a:spcPct val="0"/>
              </a:spcBef>
              <a:spcAft>
                <a:spcPct val="0"/>
              </a:spcAft>
            </a:pPr>
            <a:r>
              <a:rPr lang="en-US" altLang="en-US" sz="3600" b="1" i="1" dirty="0">
                <a:solidFill>
                  <a:srgbClr val="FFFF00"/>
                </a:solidFill>
                <a:latin typeface="Times New Roman" pitchFamily="18" charset="0"/>
                <a:cs typeface="Times New Roman" pitchFamily="18" charset="0"/>
              </a:rPr>
              <a:t>Where will we begin our </a:t>
            </a:r>
            <a:r>
              <a:rPr lang="en-US" altLang="en-US" sz="3600" b="1" i="1" dirty="0" err="1">
                <a:solidFill>
                  <a:srgbClr val="FFFF00"/>
                </a:solidFill>
                <a:latin typeface="Times New Roman" pitchFamily="18" charset="0"/>
                <a:cs typeface="Times New Roman" pitchFamily="18" charset="0"/>
              </a:rPr>
              <a:t>PBIS</a:t>
            </a:r>
            <a:r>
              <a:rPr lang="en-US" altLang="en-US" sz="3600" b="1" i="1" dirty="0">
                <a:solidFill>
                  <a:srgbClr val="FFFF00"/>
                </a:solidFill>
                <a:latin typeface="Times New Roman" pitchFamily="18" charset="0"/>
                <a:cs typeface="Times New Roman" pitchFamily="18" charset="0"/>
              </a:rPr>
              <a:t> focus?</a:t>
            </a:r>
            <a:endParaRPr lang="en-US" altLang="en-US" sz="36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5222667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7933</TotalTime>
  <Words>1466</Words>
  <Application>Microsoft Office PowerPoint</Application>
  <PresentationFormat>On-screen Show (4:3)</PresentationFormat>
  <Paragraphs>194</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Peer Mediation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Leticia Lopez</dc:creator>
  <cp:lastModifiedBy>Leticia Lopez</cp:lastModifiedBy>
  <cp:revision>60</cp:revision>
  <dcterms:created xsi:type="dcterms:W3CDTF">2015-12-03T00:37:40Z</dcterms:created>
  <dcterms:modified xsi:type="dcterms:W3CDTF">2016-03-29T19:31:01Z</dcterms:modified>
</cp:coreProperties>
</file>